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7" r:id="rId2"/>
    <p:sldId id="258" r:id="rId3"/>
    <p:sldId id="259" r:id="rId4"/>
    <p:sldId id="260" r:id="rId5"/>
    <p:sldId id="261" r:id="rId6"/>
    <p:sldId id="262" r:id="rId7"/>
    <p:sldId id="267" r:id="rId8"/>
    <p:sldId id="268" r:id="rId9"/>
    <p:sldId id="269" r:id="rId10"/>
    <p:sldId id="270" r:id="rId11"/>
    <p:sldId id="271" r:id="rId12"/>
    <p:sldId id="272" r:id="rId13"/>
    <p:sldId id="273" r:id="rId14"/>
    <p:sldId id="282" r:id="rId15"/>
    <p:sldId id="283" r:id="rId16"/>
    <p:sldId id="286" r:id="rId17"/>
    <p:sldId id="284" r:id="rId18"/>
    <p:sldId id="280" r:id="rId19"/>
    <p:sldId id="285" r:id="rId20"/>
    <p:sldId id="281" r:id="rId21"/>
    <p:sldId id="274" r:id="rId22"/>
    <p:sldId id="275" r:id="rId23"/>
    <p:sldId id="276" r:id="rId24"/>
    <p:sldId id="277" r:id="rId25"/>
    <p:sldId id="279"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c66v6C6X8F00xm6Ulyv5toU/u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8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3e3e7a4b3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DRAFT</a:t>
            </a:r>
            <a:endParaRPr/>
          </a:p>
        </p:txBody>
      </p:sp>
      <p:sp>
        <p:nvSpPr>
          <p:cNvPr id="88" name="Google Shape;88;g23e3e7a4b3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30c05654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30c05654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30c05654c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30c05654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00FFFF"/>
                </a:highlight>
              </a:rPr>
              <a:t>Roger</a:t>
            </a:r>
            <a:endParaRPr>
              <a:highlight>
                <a:srgbClr val="00FFFF"/>
              </a:highlight>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US"/>
              <a:t>Two basic ownership models - own it yourself or a third party owns it and host pays for output (a PPA) or for the lease of the equipment</a:t>
            </a:r>
            <a:endParaRPr/>
          </a:p>
          <a:p>
            <a:pPr marL="457200" lvl="0" indent="-298450" algn="l" rtl="0">
              <a:spcBef>
                <a:spcPts val="0"/>
              </a:spcBef>
              <a:spcAft>
                <a:spcPts val="0"/>
              </a:spcAft>
              <a:buSzPts val="1100"/>
              <a:buChar char="●"/>
            </a:pPr>
            <a:r>
              <a:rPr lang="en-US"/>
              <a:t>Until now, schools used a third-party ownership structure because schools were ineligible for the tax benefits of the ITC</a:t>
            </a:r>
            <a:endParaRPr/>
          </a:p>
          <a:p>
            <a:pPr marL="457200" lvl="0" indent="-298450" algn="l" rtl="0">
              <a:spcBef>
                <a:spcPts val="0"/>
              </a:spcBef>
              <a:spcAft>
                <a:spcPts val="0"/>
              </a:spcAft>
              <a:buSzPts val="1100"/>
              <a:buChar char="●"/>
            </a:pPr>
            <a:r>
              <a:rPr lang="en-US"/>
              <a:t>But with IRA adding Direct Payments for entities exempt from federal income tax, this may well change</a:t>
            </a:r>
            <a:endParaRPr/>
          </a:p>
          <a:p>
            <a:pPr marL="0" lvl="0" indent="0" algn="l" rtl="0">
              <a:spcBef>
                <a:spcPts val="0"/>
              </a:spcBef>
              <a:spcAft>
                <a:spcPts val="0"/>
              </a:spcAft>
              <a:buNone/>
            </a:pPr>
            <a:endParaRPr/>
          </a:p>
          <a:p>
            <a:pPr marL="0" lvl="0" indent="0" algn="l" rtl="0">
              <a:spcBef>
                <a:spcPts val="0"/>
              </a:spcBef>
              <a:spcAft>
                <a:spcPts val="0"/>
              </a:spcAft>
              <a:buNone/>
            </a:pPr>
            <a:r>
              <a:rPr lang="en-US"/>
              <a:t>Direct Ownership</a:t>
            </a:r>
            <a:endParaRPr/>
          </a:p>
          <a:p>
            <a:pPr marL="457200" lvl="0" indent="-298450" algn="l" rtl="0">
              <a:spcBef>
                <a:spcPts val="0"/>
              </a:spcBef>
              <a:spcAft>
                <a:spcPts val="0"/>
              </a:spcAft>
              <a:buSzPts val="1100"/>
              <a:buChar char="●"/>
            </a:pPr>
            <a:r>
              <a:rPr lang="en-US"/>
              <a:t>benefit that you do not need to share the financial benefit with a third-party</a:t>
            </a:r>
            <a:endParaRPr/>
          </a:p>
          <a:p>
            <a:pPr marL="457200" lvl="0" indent="-298450" algn="l" rtl="0">
              <a:spcBef>
                <a:spcPts val="0"/>
              </a:spcBef>
              <a:spcAft>
                <a:spcPts val="0"/>
              </a:spcAft>
              <a:buSzPts val="1100"/>
              <a:buChar char="●"/>
            </a:pPr>
            <a:r>
              <a:rPr lang="en-US"/>
              <a:t>but more responsibility (and risk) falls on the direct owner - financing, system maintenance</a:t>
            </a:r>
            <a:endParaRPr/>
          </a:p>
          <a:p>
            <a:pPr marL="0" lvl="0" indent="0" algn="l" rtl="0">
              <a:spcBef>
                <a:spcPts val="0"/>
              </a:spcBef>
              <a:spcAft>
                <a:spcPts val="0"/>
              </a:spcAft>
              <a:buNone/>
            </a:pPr>
            <a:endParaRPr/>
          </a:p>
          <a:p>
            <a:pPr marL="0" lvl="0" indent="0" algn="l" rtl="0">
              <a:spcBef>
                <a:spcPts val="0"/>
              </a:spcBef>
              <a:spcAft>
                <a:spcPts val="0"/>
              </a:spcAft>
              <a:buNone/>
            </a:pPr>
            <a:r>
              <a:rPr lang="en-US"/>
              <a:t>Third party ownership - many variations possible</a:t>
            </a:r>
            <a:endParaRPr/>
          </a:p>
          <a:p>
            <a:pPr marL="0" lvl="0" indent="0" algn="l" rtl="0">
              <a:spcBef>
                <a:spcPts val="0"/>
              </a:spcBef>
              <a:spcAft>
                <a:spcPts val="0"/>
              </a:spcAft>
              <a:buNone/>
            </a:pPr>
            <a:endParaRPr/>
          </a:p>
          <a:p>
            <a:pPr marL="0" lvl="0" indent="0" algn="l" rtl="0">
              <a:spcBef>
                <a:spcPts val="0"/>
              </a:spcBef>
              <a:spcAft>
                <a:spcPts val="0"/>
              </a:spcAft>
              <a:buNone/>
            </a:pPr>
            <a:r>
              <a:rPr lang="en-US"/>
              <a:t>PPA</a:t>
            </a:r>
            <a:endParaRPr/>
          </a:p>
          <a:p>
            <a:pPr marL="457200" lvl="0" indent="-298450" algn="l" rtl="0">
              <a:spcBef>
                <a:spcPts val="0"/>
              </a:spcBef>
              <a:spcAft>
                <a:spcPts val="0"/>
              </a:spcAft>
              <a:buSzPts val="1100"/>
              <a:buChar char="●"/>
            </a:pPr>
            <a:r>
              <a:rPr lang="en-US"/>
              <a:t>payments based on project output - ¢ per kWh</a:t>
            </a:r>
            <a:endParaRPr/>
          </a:p>
          <a:p>
            <a:pPr marL="457200" lvl="0" indent="-298450" algn="l" rtl="0">
              <a:spcBef>
                <a:spcPts val="0"/>
              </a:spcBef>
              <a:spcAft>
                <a:spcPts val="0"/>
              </a:spcAft>
              <a:buSzPts val="1100"/>
              <a:buChar char="●"/>
            </a:pPr>
            <a:r>
              <a:rPr lang="en-US"/>
              <a:t>trade-off between cost savings, duration or term, and buy-out</a:t>
            </a:r>
            <a:endParaRPr/>
          </a:p>
          <a:p>
            <a:pPr marL="457200" lvl="0" indent="-298450" algn="l" rtl="0">
              <a:spcBef>
                <a:spcPts val="0"/>
              </a:spcBef>
              <a:spcAft>
                <a:spcPts val="0"/>
              </a:spcAft>
              <a:buSzPts val="1100"/>
              <a:buChar char="●"/>
            </a:pPr>
            <a:r>
              <a:rPr lang="en-US"/>
              <a:t>guarantee of energy savings</a:t>
            </a:r>
            <a:endParaRPr/>
          </a:p>
          <a:p>
            <a:pPr marL="0" lvl="0" indent="0" algn="l" rtl="0">
              <a:spcBef>
                <a:spcPts val="0"/>
              </a:spcBef>
              <a:spcAft>
                <a:spcPts val="0"/>
              </a:spcAft>
              <a:buNone/>
            </a:pPr>
            <a:endParaRPr/>
          </a:p>
          <a:p>
            <a:pPr marL="0" lvl="0" indent="0" algn="l" rtl="0">
              <a:spcBef>
                <a:spcPts val="0"/>
              </a:spcBef>
              <a:spcAft>
                <a:spcPts val="0"/>
              </a:spcAft>
              <a:buNone/>
            </a:pPr>
            <a:r>
              <a:rPr lang="en-US"/>
              <a:t>Lease</a:t>
            </a:r>
            <a:endParaRPr/>
          </a:p>
          <a:p>
            <a:pPr marL="457200" lvl="0" indent="-298450" algn="l" rtl="0">
              <a:spcBef>
                <a:spcPts val="0"/>
              </a:spcBef>
              <a:spcAft>
                <a:spcPts val="0"/>
              </a:spcAft>
              <a:buSzPts val="1100"/>
              <a:buChar char="●"/>
            </a:pPr>
            <a:r>
              <a:rPr lang="en-US"/>
              <a:t>similar to other leases, you are renting the system hardware - payments based not on kWh generated</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30c05654c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30c05654c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00FFFF"/>
                </a:highlight>
              </a:rPr>
              <a:t>Roger</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US"/>
              <a:t>The key issue - will this solar system save us money?</a:t>
            </a:r>
            <a:endParaRPr/>
          </a:p>
          <a:p>
            <a:pPr marL="457200" lvl="0" indent="-298450" algn="l" rtl="0">
              <a:spcBef>
                <a:spcPts val="0"/>
              </a:spcBef>
              <a:spcAft>
                <a:spcPts val="0"/>
              </a:spcAft>
              <a:buSzPts val="1100"/>
              <a:buChar char="●"/>
            </a:pPr>
            <a:r>
              <a:rPr lang="en-US"/>
              <a:t>Should be evaluated on the basis of capital and operating costs over the lifetime of the system - cost of PV versus grid power</a:t>
            </a:r>
            <a:endParaRPr/>
          </a:p>
          <a:p>
            <a:pPr marL="457200" lvl="0" indent="-298450" algn="l" rtl="0">
              <a:spcBef>
                <a:spcPts val="0"/>
              </a:spcBef>
              <a:spcAft>
                <a:spcPts val="0"/>
              </a:spcAft>
              <a:buSzPts val="1100"/>
              <a:buChar char="●"/>
            </a:pPr>
            <a:r>
              <a:rPr lang="en-US"/>
              <a:t>Toolkit will come with a Pro Forma - an Excel model for evaluating project costs and estimating savings - to allow you to test different assumptions such as future electricity prices, O&amp;M price escalation rates, SREC price and duration, etc. - </a:t>
            </a:r>
            <a:r>
              <a:rPr lang="en-US" b="1"/>
              <a:t>beware of rosy assumptions</a:t>
            </a:r>
            <a:endParaRPr b="1"/>
          </a:p>
          <a:p>
            <a:pPr marL="0" lvl="0" indent="0" algn="l" rtl="0">
              <a:spcBef>
                <a:spcPts val="0"/>
              </a:spcBef>
              <a:spcAft>
                <a:spcPts val="0"/>
              </a:spcAft>
              <a:buNone/>
            </a:pPr>
            <a:endParaRPr b="1"/>
          </a:p>
          <a:p>
            <a:pPr marL="0" lvl="0" indent="0" algn="l" rtl="0">
              <a:spcBef>
                <a:spcPts val="0"/>
              </a:spcBef>
              <a:spcAft>
                <a:spcPts val="0"/>
              </a:spcAft>
              <a:buNone/>
            </a:pPr>
            <a:r>
              <a:rPr lang="en-US"/>
              <a:t>Also do not simple take your annual bill and divide by your total kWh to determine a value of each kWh generated - there is a fixed customer charge and other fees that cannot be avoided.</a:t>
            </a:r>
            <a:endParaRPr/>
          </a:p>
          <a:p>
            <a:pPr marL="0" lvl="0" indent="0" algn="l" rtl="0">
              <a:spcBef>
                <a:spcPts val="0"/>
              </a:spcBef>
              <a:spcAft>
                <a:spcPts val="0"/>
              </a:spcAft>
              <a:buNone/>
            </a:pPr>
            <a:endParaRPr/>
          </a:p>
          <a:p>
            <a:pPr marL="0" lvl="0" indent="0" algn="l" rtl="0">
              <a:spcBef>
                <a:spcPts val="0"/>
              </a:spcBef>
              <a:spcAft>
                <a:spcPts val="0"/>
              </a:spcAft>
              <a:buNone/>
            </a:pPr>
            <a:r>
              <a:rPr lang="en-US"/>
              <a:t>What are the revenue streams?</a:t>
            </a:r>
            <a:endParaRPr/>
          </a:p>
          <a:p>
            <a:pPr marL="457200" lvl="0" indent="-298450" algn="l" rtl="0">
              <a:spcBef>
                <a:spcPts val="0"/>
              </a:spcBef>
              <a:spcAft>
                <a:spcPts val="0"/>
              </a:spcAft>
              <a:buSzPts val="1100"/>
              <a:buChar char="●"/>
            </a:pPr>
            <a:r>
              <a:rPr lang="en-US"/>
              <a:t>Reduced kWhs your school purchases from the utility- net metering determines the value of these kWh (full retail)</a:t>
            </a:r>
            <a:endParaRPr/>
          </a:p>
          <a:p>
            <a:pPr marL="457200" lvl="0" indent="-298450" algn="l" rtl="0">
              <a:spcBef>
                <a:spcPts val="0"/>
              </a:spcBef>
              <a:spcAft>
                <a:spcPts val="0"/>
              </a:spcAft>
              <a:buSzPts val="1100"/>
              <a:buChar char="●"/>
            </a:pPr>
            <a:r>
              <a:rPr lang="en-US"/>
              <a:t>Reduced demand - kW - but as Ron explained, it is easy to overestimate demand reduction and its savings</a:t>
            </a:r>
            <a:endParaRPr/>
          </a:p>
          <a:p>
            <a:pPr marL="457200" lvl="0" indent="-298450" algn="l" rtl="0">
              <a:spcBef>
                <a:spcPts val="0"/>
              </a:spcBef>
              <a:spcAft>
                <a:spcPts val="0"/>
              </a:spcAft>
              <a:buSzPts val="1100"/>
              <a:buChar char="●"/>
            </a:pPr>
            <a:r>
              <a:rPr lang="en-US"/>
              <a:t>Selling SRECS to EDCs, EGSs or voluntary market.</a:t>
            </a:r>
            <a:endParaRPr/>
          </a:p>
          <a:p>
            <a:pPr marL="457200" lvl="0" indent="-298450" algn="l" rtl="0">
              <a:spcBef>
                <a:spcPts val="0"/>
              </a:spcBef>
              <a:spcAft>
                <a:spcPts val="0"/>
              </a:spcAft>
              <a:buSzPts val="1100"/>
              <a:buChar char="●"/>
            </a:pPr>
            <a:r>
              <a:rPr lang="en-US"/>
              <a:t>But revenues are offset by expenses</a:t>
            </a:r>
            <a:endParaRPr/>
          </a:p>
          <a:p>
            <a:pPr marL="914400" lvl="1" indent="-298450" algn="l" rtl="0">
              <a:spcBef>
                <a:spcPts val="0"/>
              </a:spcBef>
              <a:spcAft>
                <a:spcPts val="0"/>
              </a:spcAft>
              <a:buSzPts val="1100"/>
              <a:buChar char="○"/>
            </a:pPr>
            <a:r>
              <a:rPr lang="en-US"/>
              <a:t>for direct ownership, these include O&amp;M expense - routine maintenance + equipment replacement if failure; and finance expenses</a:t>
            </a:r>
            <a:endParaRPr/>
          </a:p>
          <a:p>
            <a:pPr marL="914400" lvl="1" indent="-298450" algn="l" rtl="0">
              <a:spcBef>
                <a:spcPts val="0"/>
              </a:spcBef>
              <a:spcAft>
                <a:spcPts val="0"/>
              </a:spcAft>
              <a:buSzPts val="1100"/>
              <a:buChar char="○"/>
            </a:pPr>
            <a:r>
              <a:rPr lang="en-US"/>
              <a:t>for PPA/leases - costs under the agreements</a:t>
            </a:r>
            <a:endParaRPr/>
          </a:p>
          <a:p>
            <a:pPr marL="0" lvl="0" indent="0" algn="l" rtl="0">
              <a:spcBef>
                <a:spcPts val="0"/>
              </a:spcBef>
              <a:spcAft>
                <a:spcPts val="0"/>
              </a:spcAft>
              <a:buNone/>
            </a:pPr>
            <a:endParaRPr/>
          </a:p>
          <a:p>
            <a:pPr marL="0" lvl="0" indent="0" algn="l" rtl="0">
              <a:spcBef>
                <a:spcPts val="0"/>
              </a:spcBef>
              <a:spcAft>
                <a:spcPts val="0"/>
              </a:spcAft>
              <a:buNone/>
            </a:pPr>
            <a:r>
              <a:rPr lang="en-US"/>
              <a:t>Your solar installer / developer will do a final estimate your savings once they have been selected and the system has been designed and priced, but doing your own estimate will help the team decide whether to proceed with the project.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30c05654c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30c05654c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00FFFF"/>
                </a:highlight>
              </a:rPr>
              <a:t>Roger</a:t>
            </a:r>
            <a:endParaRPr>
              <a:highlight>
                <a:srgbClr val="00FFFF"/>
              </a:highlight>
            </a:endParaRPr>
          </a:p>
          <a:p>
            <a:pPr marL="0" lvl="0" indent="0" algn="l" rtl="0">
              <a:spcBef>
                <a:spcPts val="0"/>
              </a:spcBef>
              <a:spcAft>
                <a:spcPts val="0"/>
              </a:spcAft>
              <a:buNone/>
            </a:pPr>
            <a:endParaRPr/>
          </a:p>
          <a:p>
            <a:pPr marL="0" lvl="0" indent="0" algn="l" rtl="0">
              <a:spcBef>
                <a:spcPts val="0"/>
              </a:spcBef>
              <a:spcAft>
                <a:spcPts val="0"/>
              </a:spcAft>
              <a:buNone/>
            </a:pPr>
            <a:r>
              <a:rPr lang="en-US"/>
              <a:t>If you are going the Direct Ownership route, you must pay for your system up front - financing.</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are going the third-party route, all of this slide is the responsibility of the solar developer.</a:t>
            </a:r>
            <a:endParaRPr/>
          </a:p>
          <a:p>
            <a:pPr marL="0" lvl="0" indent="0" algn="l" rtl="0">
              <a:spcBef>
                <a:spcPts val="0"/>
              </a:spcBef>
              <a:spcAft>
                <a:spcPts val="0"/>
              </a:spcAft>
              <a:buNone/>
            </a:pPr>
            <a:endParaRPr/>
          </a:p>
          <a:p>
            <a:pPr marL="0" lvl="0" indent="0" algn="l" rtl="0">
              <a:spcBef>
                <a:spcPts val="0"/>
              </a:spcBef>
              <a:spcAft>
                <a:spcPts val="0"/>
              </a:spcAft>
              <a:buNone/>
            </a:pPr>
            <a:r>
              <a:rPr lang="en-US"/>
              <a:t>Four main ways to pay for the system</a:t>
            </a:r>
            <a:endParaRPr/>
          </a:p>
          <a:p>
            <a:pPr marL="457200" lvl="0" indent="-298450" algn="l" rtl="0">
              <a:spcBef>
                <a:spcPts val="0"/>
              </a:spcBef>
              <a:spcAft>
                <a:spcPts val="0"/>
              </a:spcAft>
              <a:buSzPts val="1100"/>
              <a:buChar char="●"/>
            </a:pPr>
            <a:r>
              <a:rPr lang="en-US"/>
              <a:t>Cash</a:t>
            </a:r>
            <a:endParaRPr/>
          </a:p>
          <a:p>
            <a:pPr marL="457200" lvl="0" indent="-298450" algn="l" rtl="0">
              <a:spcBef>
                <a:spcPts val="0"/>
              </a:spcBef>
              <a:spcAft>
                <a:spcPts val="0"/>
              </a:spcAft>
              <a:buSzPts val="1100"/>
              <a:buChar char="●"/>
            </a:pPr>
            <a:r>
              <a:rPr lang="en-US"/>
              <a:t>Grants</a:t>
            </a:r>
            <a:endParaRPr/>
          </a:p>
          <a:p>
            <a:pPr marL="457200" lvl="0" indent="-298450" algn="l" rtl="0">
              <a:spcBef>
                <a:spcPts val="0"/>
              </a:spcBef>
              <a:spcAft>
                <a:spcPts val="0"/>
              </a:spcAft>
              <a:buSzPts val="1100"/>
              <a:buChar char="●"/>
            </a:pPr>
            <a:r>
              <a:rPr lang="en-US"/>
              <a:t>Public Finance</a:t>
            </a:r>
            <a:endParaRPr/>
          </a:p>
          <a:p>
            <a:pPr marL="457200" lvl="0" indent="-298450" algn="l" rtl="0">
              <a:spcBef>
                <a:spcPts val="0"/>
              </a:spcBef>
              <a:spcAft>
                <a:spcPts val="0"/>
              </a:spcAft>
              <a:buSzPts val="1100"/>
              <a:buChar char="●"/>
            </a:pPr>
            <a:r>
              <a:rPr lang="en-US"/>
              <a:t>Private Finance</a:t>
            </a:r>
            <a:endParaRPr/>
          </a:p>
          <a:p>
            <a:pPr marL="0" lvl="0" indent="0" algn="l" rtl="0">
              <a:spcBef>
                <a:spcPts val="0"/>
              </a:spcBef>
              <a:spcAft>
                <a:spcPts val="0"/>
              </a:spcAft>
              <a:buNone/>
            </a:pPr>
            <a:endParaRPr/>
          </a:p>
          <a:p>
            <a:pPr marL="0" lvl="0" indent="0" algn="l" rtl="0">
              <a:spcBef>
                <a:spcPts val="0"/>
              </a:spcBef>
              <a:spcAft>
                <a:spcPts val="0"/>
              </a:spcAft>
              <a:buNone/>
            </a:pPr>
            <a:r>
              <a:rPr lang="en-US"/>
              <a:t>Issue of taxable finance or tax-exempt finance - tax-exempt financing will reduce the ITC percentages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553faad568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553faad568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553faad9a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553faad9a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53faad9a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553faad9a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570b6693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570b669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5570b6693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5570b6693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30c05654c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30c05654c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00FFFF"/>
                </a:highlight>
              </a:rPr>
              <a:t>Roger</a:t>
            </a:r>
            <a:endParaRPr>
              <a:highlight>
                <a:srgbClr val="00FFFF"/>
              </a:highlight>
            </a:endParaRPr>
          </a:p>
          <a:p>
            <a:pPr marL="0" lvl="0" indent="0" algn="l" rtl="0">
              <a:spcBef>
                <a:spcPts val="0"/>
              </a:spcBef>
              <a:spcAft>
                <a:spcPts val="0"/>
              </a:spcAft>
              <a:buNone/>
            </a:pPr>
            <a:endParaRPr/>
          </a:p>
          <a:p>
            <a:pPr marL="0" lvl="0" indent="0" algn="l" rtl="0">
              <a:spcBef>
                <a:spcPts val="0"/>
              </a:spcBef>
              <a:spcAft>
                <a:spcPts val="0"/>
              </a:spcAft>
              <a:buNone/>
            </a:pPr>
            <a:r>
              <a:rPr lang="en-US"/>
              <a:t>Four reasons for an RFP:</a:t>
            </a:r>
            <a:endParaRPr/>
          </a:p>
          <a:p>
            <a:pPr marL="457200" lvl="0" indent="-298450" algn="l" rtl="0">
              <a:spcBef>
                <a:spcPts val="0"/>
              </a:spcBef>
              <a:spcAft>
                <a:spcPts val="0"/>
              </a:spcAft>
              <a:buSzPts val="1100"/>
              <a:buAutoNum type="arabicPeriod"/>
            </a:pPr>
            <a:r>
              <a:rPr lang="en-US"/>
              <a:t>it is required by law</a:t>
            </a:r>
            <a:endParaRPr/>
          </a:p>
          <a:p>
            <a:pPr marL="457200" lvl="0" indent="-298450" algn="l" rtl="0">
              <a:spcBef>
                <a:spcPts val="0"/>
              </a:spcBef>
              <a:spcAft>
                <a:spcPts val="0"/>
              </a:spcAft>
              <a:buSzPts val="1100"/>
              <a:buAutoNum type="arabicPeriod"/>
            </a:pPr>
            <a:r>
              <a:rPr lang="en-US"/>
              <a:t>to find the best price</a:t>
            </a:r>
            <a:endParaRPr/>
          </a:p>
          <a:p>
            <a:pPr marL="457200" lvl="0" indent="-298450" algn="l" rtl="0">
              <a:spcBef>
                <a:spcPts val="0"/>
              </a:spcBef>
              <a:spcAft>
                <a:spcPts val="0"/>
              </a:spcAft>
              <a:buSzPts val="1100"/>
              <a:buAutoNum type="arabicPeriod"/>
            </a:pPr>
            <a:r>
              <a:rPr lang="en-US"/>
              <a:t>to find a qualified installer</a:t>
            </a:r>
            <a:endParaRPr/>
          </a:p>
          <a:p>
            <a:pPr marL="457200" lvl="0" indent="-298450" algn="l" rtl="0">
              <a:spcBef>
                <a:spcPts val="0"/>
              </a:spcBef>
              <a:spcAft>
                <a:spcPts val="0"/>
              </a:spcAft>
              <a:buSzPts val="1100"/>
              <a:buAutoNum type="arabicPeriod"/>
            </a:pPr>
            <a:r>
              <a:rPr lang="en-US"/>
              <a:t>to find the best ideas for your system design, components, etc.</a:t>
            </a:r>
            <a:endParaRPr/>
          </a:p>
          <a:p>
            <a:pPr marL="0" lvl="0" indent="0" algn="l" rtl="0">
              <a:spcBef>
                <a:spcPts val="0"/>
              </a:spcBef>
              <a:spcAft>
                <a:spcPts val="0"/>
              </a:spcAft>
              <a:buNone/>
            </a:pPr>
            <a:endParaRPr/>
          </a:p>
          <a:p>
            <a:pPr marL="0" lvl="0" indent="0" algn="l" rtl="0">
              <a:spcBef>
                <a:spcPts val="0"/>
              </a:spcBef>
              <a:spcAft>
                <a:spcPts val="0"/>
              </a:spcAft>
              <a:buNone/>
            </a:pPr>
            <a:r>
              <a:rPr lang="en-US"/>
              <a:t>Worthwhile to bid the project both as a direct ownership and as a third-party structure.  Not all proposers will bid both ownership models, but you will see how they compare</a:t>
            </a:r>
            <a:endParaRPr/>
          </a:p>
          <a:p>
            <a:pPr marL="0" lvl="0" indent="0" algn="l" rtl="0">
              <a:spcBef>
                <a:spcPts val="0"/>
              </a:spcBef>
              <a:spcAft>
                <a:spcPts val="0"/>
              </a:spcAft>
              <a:buNone/>
            </a:pPr>
            <a:endParaRPr/>
          </a:p>
          <a:p>
            <a:pPr marL="0" lvl="0" indent="0" algn="l" rtl="0">
              <a:spcBef>
                <a:spcPts val="0"/>
              </a:spcBef>
              <a:spcAft>
                <a:spcPts val="0"/>
              </a:spcAft>
              <a:buNone/>
            </a:pPr>
            <a:r>
              <a:rPr lang="en-US"/>
              <a:t>Important to send the RFP to installers with experience in large systems (as opposed to small residential systems), a crew with training and certification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Toolkit has a generic RFP - schools will need to fill out some specifics for their school and project and maybe add some legal boilerplate required by your school district, but this Word document will allow you to develop a strong RFP that will elicit the information you need to make a wise selection.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Dave’s opening remarks</a:t>
            </a: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30c05654c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30c05654c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00FFFF"/>
                </a:highlight>
              </a:rPr>
              <a:t>Roger</a:t>
            </a:r>
            <a:endParaRPr>
              <a:highlight>
                <a:srgbClr val="00FFFF"/>
              </a:highlight>
            </a:endParaRPr>
          </a:p>
          <a:p>
            <a:pPr marL="0" lvl="0" indent="0" algn="l" rtl="0">
              <a:spcBef>
                <a:spcPts val="0"/>
              </a:spcBef>
              <a:spcAft>
                <a:spcPts val="0"/>
              </a:spcAft>
              <a:buNone/>
            </a:pPr>
            <a:endParaRPr/>
          </a:p>
          <a:p>
            <a:pPr marL="0" lvl="0" indent="0" algn="l" rtl="0">
              <a:spcBef>
                <a:spcPts val="0"/>
              </a:spcBef>
              <a:spcAft>
                <a:spcPts val="0"/>
              </a:spcAft>
              <a:buNone/>
            </a:pPr>
            <a:r>
              <a:rPr lang="en-US"/>
              <a:t>Scoring the proposals submitted in response to your RFP is very subjective - different aspects of the bidder and their proposal may be important to you.  But the generic RFP suggests a scoring rebrick</a:t>
            </a:r>
            <a:endParaRPr/>
          </a:p>
          <a:p>
            <a:pPr marL="0" lvl="0" indent="0" algn="l" rtl="0">
              <a:spcBef>
                <a:spcPts val="0"/>
              </a:spcBef>
              <a:spcAft>
                <a:spcPts val="0"/>
              </a:spcAft>
              <a:buNone/>
            </a:pPr>
            <a:endParaRPr/>
          </a:p>
          <a:p>
            <a:pPr marL="0" lvl="0" indent="0" algn="l" rtl="0">
              <a:spcBef>
                <a:spcPts val="0"/>
              </a:spcBef>
              <a:spcAft>
                <a:spcPts val="0"/>
              </a:spcAft>
              <a:buNone/>
            </a:pPr>
            <a:r>
              <a:rPr lang="en-US"/>
              <a:t>Once the solar installer or solar developer is selected, the next task is to execute various project agreements with them.  Installers and developers will provide the initial draft, but push back on important points.</a:t>
            </a:r>
            <a:endParaRPr/>
          </a:p>
          <a:p>
            <a:pPr marL="0" lvl="0" indent="0" algn="l" rtl="0">
              <a:spcBef>
                <a:spcPts val="0"/>
              </a:spcBef>
              <a:spcAft>
                <a:spcPts val="0"/>
              </a:spcAft>
              <a:buNone/>
            </a:pPr>
            <a:endParaRPr/>
          </a:p>
          <a:p>
            <a:pPr marL="0" lvl="0" indent="0" algn="l" rtl="0">
              <a:spcBef>
                <a:spcPts val="0"/>
              </a:spcBef>
              <a:spcAft>
                <a:spcPts val="0"/>
              </a:spcAft>
              <a:buNone/>
            </a:pPr>
            <a:r>
              <a:rPr lang="en-US"/>
              <a:t>This Step in the Toolkit identifies issues that you want included in the agreements - and things to watch out for in the agreements.  This is done for both Direct Ownership and Third-Party Ownership projects.</a:t>
            </a:r>
            <a:endParaRPr/>
          </a:p>
          <a:p>
            <a:pPr marL="0" lvl="0" indent="0" algn="l" rtl="0">
              <a:spcBef>
                <a:spcPts val="0"/>
              </a:spcBef>
              <a:spcAft>
                <a:spcPts val="0"/>
              </a:spcAft>
              <a:buNone/>
            </a:pPr>
            <a:endParaRPr/>
          </a:p>
          <a:p>
            <a:pPr marL="0" lvl="0" indent="0" algn="l" rtl="0">
              <a:spcBef>
                <a:spcPts val="0"/>
              </a:spcBef>
              <a:spcAft>
                <a:spcPts val="0"/>
              </a:spcAft>
              <a:buNone/>
            </a:pPr>
            <a:r>
              <a:rPr lang="en-US"/>
              <a:t>We do not have time to go through these issues today, but they are in the Toolkit.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30c05654c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30c05654c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c9bfe781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3c9bfe781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30c05654c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30c05654c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Liz</a:t>
            </a: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Liz</a:t>
            </a: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Liz</a:t>
            </a:r>
            <a:endParaRPr/>
          </a:p>
        </p:txBody>
      </p:sp>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Liz</a:t>
            </a: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Liz</a:t>
            </a:r>
            <a:endParaRPr/>
          </a:p>
        </p:txBody>
      </p:sp>
      <p:sp>
        <p:nvSpPr>
          <p:cNvPr id="180" name="Google Shape;1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2f8ef3a8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2f8ef3a8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Liz</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3c9bfe781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3c9bfe781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9332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ederalregister.gov/documents/2023/06/21/2023-12797/pre-filing-registration-requirements-for-certain-tax-credit-election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itehouse.gov/cleanenergy/clean-energy-updates/"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www.dli.pa.gov/Individuals/Labor-Management-Relations/llc/prevailing-wage/Pages/default.aspx" TargetMode="External"/><Relationship Id="rId5" Type="http://schemas.openxmlformats.org/officeDocument/2006/relationships/hyperlink" Target="https://www.govinfo.gov/content/pkg/FR-2022-11-30/pdf/2022-26108.pdf" TargetMode="External"/><Relationship Id="rId4" Type="http://schemas.openxmlformats.org/officeDocument/2006/relationships/hyperlink" Target="https://www.whitehouse.gov/wp-content/uploads/2022/12/Inflation-Reduction-Act-Guidebook.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ergy.gov/scep/renew-americas-nonprofits"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mailto:lizhrob2@gmail.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www.federalregister.gov/documents/2023/06/01/2023-11718/additional-guidance-on-low-income-communities-bonus-credit-progra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irs.gov/pub/irs-drop/n-23-17.pdf" TargetMode="External"/><Relationship Id="rId5" Type="http://schemas.openxmlformats.org/officeDocument/2006/relationships/hyperlink" Target="https://arcgis.netl.doe.gov/portal/apps/experiencebuilder/experience/?id=a2ce47d4721a477a8701bd0e08495e1d" TargetMode="External"/><Relationship Id="rId4" Type="http://schemas.openxmlformats.org/officeDocument/2006/relationships/hyperlink" Target="https://arcgis.netl.doe.gov/portal/apps/experiencebuilder/experience/?id=09457c326145417595287951ed376a2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3e3e7a4b3f_2_0"/>
          <p:cNvSpPr txBox="1">
            <a:spLocks noGrp="1"/>
          </p:cNvSpPr>
          <p:nvPr>
            <p:ph type="title"/>
          </p:nvPr>
        </p:nvSpPr>
        <p:spPr>
          <a:xfrm>
            <a:off x="405114" y="136551"/>
            <a:ext cx="10948686" cy="18355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800"/>
              <a:buFont typeface="Calibri"/>
              <a:buNone/>
            </a:pPr>
            <a:r>
              <a:rPr lang="en-US" sz="4800" b="1" u="sng" dirty="0">
                <a:solidFill>
                  <a:srgbClr val="0070C0"/>
                </a:solidFill>
              </a:rPr>
              <a:t>Solar Schools Toolkit</a:t>
            </a:r>
            <a:br>
              <a:rPr lang="en-US" sz="4800" b="1" u="sng" dirty="0">
                <a:solidFill>
                  <a:srgbClr val="0070C0"/>
                </a:solidFill>
              </a:rPr>
            </a:br>
            <a:r>
              <a:rPr lang="en-US" sz="2688" dirty="0">
                <a:solidFill>
                  <a:srgbClr val="0070C0"/>
                </a:solidFill>
              </a:rPr>
              <a:t>  </a:t>
            </a:r>
            <a:r>
              <a:rPr lang="en-US" sz="2700" dirty="0">
                <a:solidFill>
                  <a:srgbClr val="0070C0"/>
                </a:solidFill>
              </a:rPr>
              <a:t>October 10, 2023</a:t>
            </a:r>
            <a:endParaRPr dirty="0"/>
          </a:p>
        </p:txBody>
      </p:sp>
      <p:sp>
        <p:nvSpPr>
          <p:cNvPr id="91" name="Google Shape;91;g23e3e7a4b3f_2_0"/>
          <p:cNvSpPr txBox="1">
            <a:spLocks noGrp="1"/>
          </p:cNvSpPr>
          <p:nvPr>
            <p:ph type="body" idx="1"/>
          </p:nvPr>
        </p:nvSpPr>
        <p:spPr>
          <a:xfrm>
            <a:off x="1071825" y="1551008"/>
            <a:ext cx="10281900" cy="51704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ct val="100000"/>
              <a:buNone/>
            </a:pPr>
            <a:r>
              <a:rPr lang="en-US" dirty="0"/>
              <a:t> 	   </a:t>
            </a:r>
            <a:r>
              <a:rPr lang="en-US" sz="3600" b="1" dirty="0">
                <a:solidFill>
                  <a:srgbClr val="0070C0"/>
                </a:solidFill>
              </a:rPr>
              <a:t>Philadelphia Solar Energy Association</a:t>
            </a:r>
          </a:p>
          <a:p>
            <a:pPr marL="1828800" lvl="0" indent="457200" algn="l" rtl="0">
              <a:lnSpc>
                <a:spcPct val="90000"/>
              </a:lnSpc>
              <a:spcBef>
                <a:spcPts val="1000"/>
              </a:spcBef>
              <a:spcAft>
                <a:spcPts val="0"/>
              </a:spcAft>
              <a:buClr>
                <a:schemeClr val="dk1"/>
              </a:buClr>
              <a:buSzPct val="100000"/>
              <a:buNone/>
            </a:pPr>
            <a:endParaRPr lang="en-US" sz="3600" b="1" dirty="0">
              <a:solidFill>
                <a:srgbClr val="0070C0"/>
              </a:solidFill>
            </a:endParaRPr>
          </a:p>
          <a:p>
            <a:pPr marL="1828800" lvl="0" indent="457200" algn="l" rtl="0">
              <a:lnSpc>
                <a:spcPct val="90000"/>
              </a:lnSpc>
              <a:spcBef>
                <a:spcPts val="1000"/>
              </a:spcBef>
              <a:spcAft>
                <a:spcPts val="0"/>
              </a:spcAft>
              <a:buClr>
                <a:schemeClr val="dk1"/>
              </a:buClr>
              <a:buSzPct val="100000"/>
              <a:buNone/>
            </a:pPr>
            <a:endParaRPr lang="en-US" sz="3600" b="1" dirty="0">
              <a:solidFill>
                <a:srgbClr val="0070C0"/>
              </a:solidFill>
            </a:endParaRPr>
          </a:p>
          <a:p>
            <a:pPr marL="457200" lvl="0" indent="457200" algn="l" rtl="0">
              <a:lnSpc>
                <a:spcPct val="90000"/>
              </a:lnSpc>
              <a:spcBef>
                <a:spcPts val="1000"/>
              </a:spcBef>
              <a:spcAft>
                <a:spcPts val="0"/>
              </a:spcAft>
              <a:buClr>
                <a:schemeClr val="dk1"/>
              </a:buClr>
              <a:buSzPct val="107692"/>
              <a:buNone/>
            </a:pPr>
            <a:endParaRPr lang="en-US" sz="3600" b="1" dirty="0">
              <a:solidFill>
                <a:srgbClr val="0070C0"/>
              </a:solidFill>
            </a:endParaRPr>
          </a:p>
          <a:p>
            <a:pPr marL="457200" lvl="0" indent="457200" algn="l" rtl="0">
              <a:lnSpc>
                <a:spcPct val="90000"/>
              </a:lnSpc>
              <a:spcBef>
                <a:spcPts val="1000"/>
              </a:spcBef>
              <a:spcAft>
                <a:spcPts val="0"/>
              </a:spcAft>
              <a:buClr>
                <a:schemeClr val="dk1"/>
              </a:buClr>
              <a:buSzPct val="107692"/>
              <a:buNone/>
            </a:pPr>
            <a:endParaRPr lang="en-US" sz="3600" b="1" dirty="0">
              <a:solidFill>
                <a:srgbClr val="0070C0"/>
              </a:solidFill>
            </a:endParaRPr>
          </a:p>
          <a:p>
            <a:pPr marL="457200" lvl="0" indent="457200" algn="l" rtl="0">
              <a:lnSpc>
                <a:spcPct val="90000"/>
              </a:lnSpc>
              <a:spcBef>
                <a:spcPts val="1000"/>
              </a:spcBef>
              <a:spcAft>
                <a:spcPts val="0"/>
              </a:spcAft>
              <a:buClr>
                <a:schemeClr val="dk1"/>
              </a:buClr>
              <a:buSzPct val="107692"/>
              <a:buNone/>
            </a:pPr>
            <a:endParaRPr lang="en-US" sz="2000" dirty="0"/>
          </a:p>
          <a:p>
            <a:pPr marL="457200" lvl="0" indent="457200" algn="l" rtl="0">
              <a:lnSpc>
                <a:spcPct val="90000"/>
              </a:lnSpc>
              <a:spcBef>
                <a:spcPts val="1000"/>
              </a:spcBef>
              <a:spcAft>
                <a:spcPts val="0"/>
              </a:spcAft>
              <a:buClr>
                <a:schemeClr val="dk1"/>
              </a:buClr>
              <a:buSzPct val="107692"/>
              <a:buNone/>
            </a:pPr>
            <a:endParaRPr lang="en-US" sz="2000" dirty="0"/>
          </a:p>
          <a:p>
            <a:pPr marL="457200" lvl="0" indent="457200" algn="l" rtl="0">
              <a:lnSpc>
                <a:spcPct val="90000"/>
              </a:lnSpc>
              <a:spcBef>
                <a:spcPts val="1000"/>
              </a:spcBef>
              <a:spcAft>
                <a:spcPts val="0"/>
              </a:spcAft>
              <a:buClr>
                <a:schemeClr val="dk1"/>
              </a:buClr>
              <a:buSzPct val="107692"/>
              <a:buNone/>
            </a:pPr>
            <a:endParaRPr lang="en-US" sz="2000" dirty="0"/>
          </a:p>
          <a:p>
            <a:pPr marL="457200" lvl="0" indent="457200" algn="l" rtl="0">
              <a:lnSpc>
                <a:spcPct val="90000"/>
              </a:lnSpc>
              <a:spcBef>
                <a:spcPts val="1000"/>
              </a:spcBef>
              <a:spcAft>
                <a:spcPts val="0"/>
              </a:spcAft>
              <a:buClr>
                <a:schemeClr val="dk1"/>
              </a:buClr>
              <a:buSzPct val="107692"/>
              <a:buNone/>
            </a:pPr>
            <a:r>
              <a:rPr lang="en-US" sz="2000" dirty="0"/>
              <a:t>Supported by: PA Department of Environmental Protection In cooperation with:  	  	     PHENND, Center for School Study Councils,  DVRPC and Generation 180</a:t>
            </a:r>
            <a:endParaRPr sz="2000" dirty="0"/>
          </a:p>
        </p:txBody>
      </p:sp>
      <p:pic>
        <p:nvPicPr>
          <p:cNvPr id="92" name="Google Shape;92;g23e3e7a4b3f_2_0"/>
          <p:cNvPicPr preferRelativeResize="0"/>
          <p:nvPr/>
        </p:nvPicPr>
        <p:blipFill>
          <a:blip r:embed="rId3">
            <a:alphaModFix/>
          </a:blip>
          <a:stretch>
            <a:fillRect/>
          </a:stretch>
        </p:blipFill>
        <p:spPr>
          <a:xfrm>
            <a:off x="10098393" y="474562"/>
            <a:ext cx="1255370" cy="1335531"/>
          </a:xfrm>
          <a:prstGeom prst="rect">
            <a:avLst/>
          </a:prstGeom>
          <a:noFill/>
          <a:ln>
            <a:noFill/>
          </a:ln>
        </p:spPr>
      </p:pic>
      <p:sp>
        <p:nvSpPr>
          <p:cNvPr id="93" name="Google Shape;93;g23e3e7a4b3f_2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3" name="Picture 2" descr="A red toolbox with a sun and text&#10;&#10;Description automatically generated">
            <a:extLst>
              <a:ext uri="{FF2B5EF4-FFF2-40B4-BE49-F238E27FC236}">
                <a16:creationId xmlns:a16="http://schemas.microsoft.com/office/drawing/2014/main" id="{2323E42B-7D2F-AEC2-55A3-8FDA5C76F07C}"/>
              </a:ext>
            </a:extLst>
          </p:cNvPr>
          <p:cNvPicPr>
            <a:picLocks noChangeAspect="1"/>
          </p:cNvPicPr>
          <p:nvPr/>
        </p:nvPicPr>
        <p:blipFill>
          <a:blip r:embed="rId4"/>
          <a:stretch>
            <a:fillRect/>
          </a:stretch>
        </p:blipFill>
        <p:spPr>
          <a:xfrm>
            <a:off x="4061410" y="2308833"/>
            <a:ext cx="4302729" cy="36547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30c05654c0_0_5"/>
          <p:cNvSpPr txBox="1">
            <a:spLocks noGrp="1"/>
          </p:cNvSpPr>
          <p:nvPr>
            <p:ph type="title"/>
          </p:nvPr>
        </p:nvSpPr>
        <p:spPr>
          <a:xfrm>
            <a:off x="479450" y="162700"/>
            <a:ext cx="11638500" cy="1279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0070C0"/>
                </a:solidFill>
              </a:rPr>
              <a:t>3.  </a:t>
            </a:r>
            <a:r>
              <a:rPr lang="en-US" b="1" u="sng">
                <a:solidFill>
                  <a:srgbClr val="0070C0"/>
                </a:solidFill>
              </a:rPr>
              <a:t>Assess School’s Potential for Solar Generation</a:t>
            </a:r>
            <a:endParaRPr b="1" u="sng">
              <a:solidFill>
                <a:srgbClr val="0070C0"/>
              </a:solidFill>
            </a:endParaRPr>
          </a:p>
        </p:txBody>
      </p:sp>
      <p:sp>
        <p:nvSpPr>
          <p:cNvPr id="207" name="Google Shape;207;g230c05654c0_0_5"/>
          <p:cNvSpPr txBox="1">
            <a:spLocks noGrp="1"/>
          </p:cNvSpPr>
          <p:nvPr>
            <p:ph type="body" idx="1"/>
          </p:nvPr>
        </p:nvSpPr>
        <p:spPr>
          <a:xfrm>
            <a:off x="838200" y="1492900"/>
            <a:ext cx="10515600" cy="46839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1000"/>
              </a:spcBef>
              <a:spcAft>
                <a:spcPts val="0"/>
              </a:spcAft>
              <a:buNone/>
            </a:pPr>
            <a:r>
              <a:rPr lang="en-US" dirty="0"/>
              <a:t>Final design is the responsibility of the solar installer, but early assessment is worthwhile.</a:t>
            </a:r>
            <a:endParaRPr dirty="0"/>
          </a:p>
          <a:p>
            <a:pPr marL="0" lvl="0" indent="0" algn="l" rtl="0">
              <a:lnSpc>
                <a:spcPct val="100000"/>
              </a:lnSpc>
              <a:spcBef>
                <a:spcPts val="1000"/>
              </a:spcBef>
              <a:spcAft>
                <a:spcPts val="0"/>
              </a:spcAft>
              <a:buNone/>
            </a:pPr>
            <a:endParaRPr sz="835" dirty="0"/>
          </a:p>
          <a:p>
            <a:pPr marL="457200" lvl="0" indent="-334327" algn="l" rtl="0">
              <a:lnSpc>
                <a:spcPct val="100000"/>
              </a:lnSpc>
              <a:spcBef>
                <a:spcPts val="1000"/>
              </a:spcBef>
              <a:spcAft>
                <a:spcPts val="0"/>
              </a:spcAft>
              <a:buSzPct val="64285"/>
              <a:buChar char="•"/>
            </a:pPr>
            <a:r>
              <a:rPr lang="en-US" b="1" dirty="0"/>
              <a:t>Location of solar array and inverters</a:t>
            </a:r>
            <a:r>
              <a:rPr lang="en-US" dirty="0"/>
              <a:t> - roof(s) or ground-mount</a:t>
            </a:r>
            <a:endParaRPr dirty="0"/>
          </a:p>
          <a:p>
            <a:pPr marL="457200" lvl="0" indent="-334327" algn="l" rtl="0">
              <a:lnSpc>
                <a:spcPct val="100000"/>
              </a:lnSpc>
              <a:spcBef>
                <a:spcPts val="0"/>
              </a:spcBef>
              <a:spcAft>
                <a:spcPts val="0"/>
              </a:spcAft>
              <a:buSzPct val="64285"/>
              <a:buChar char="•"/>
            </a:pPr>
            <a:r>
              <a:rPr lang="en-US" b="1" dirty="0"/>
              <a:t>Roof conditions</a:t>
            </a:r>
            <a:r>
              <a:rPr lang="en-US" dirty="0"/>
              <a:t> - age of roof equipment </a:t>
            </a:r>
            <a:endParaRPr dirty="0"/>
          </a:p>
          <a:p>
            <a:pPr marL="457200" lvl="0" indent="-334327" algn="l" rtl="0">
              <a:lnSpc>
                <a:spcPct val="100000"/>
              </a:lnSpc>
              <a:spcBef>
                <a:spcPts val="0"/>
              </a:spcBef>
              <a:spcAft>
                <a:spcPts val="0"/>
              </a:spcAft>
              <a:buSzPct val="64285"/>
              <a:buChar char="•"/>
            </a:pPr>
            <a:r>
              <a:rPr lang="en-US" b="1" dirty="0"/>
              <a:t>Ground conditions</a:t>
            </a:r>
            <a:r>
              <a:rPr lang="en-US" dirty="0"/>
              <a:t> - parking lots, available land</a:t>
            </a:r>
            <a:endParaRPr dirty="0"/>
          </a:p>
          <a:p>
            <a:pPr marL="457200" lvl="0" indent="-334327" algn="l" rtl="0">
              <a:lnSpc>
                <a:spcPct val="100000"/>
              </a:lnSpc>
              <a:spcBef>
                <a:spcPts val="0"/>
              </a:spcBef>
              <a:spcAft>
                <a:spcPts val="0"/>
              </a:spcAft>
              <a:buSzPct val="64285"/>
              <a:buChar char="•"/>
            </a:pPr>
            <a:r>
              <a:rPr lang="en-US" b="1" dirty="0"/>
              <a:t>Solar access</a:t>
            </a:r>
            <a:r>
              <a:rPr lang="en-US" dirty="0"/>
              <a:t> - orientation and shading</a:t>
            </a:r>
            <a:endParaRPr dirty="0"/>
          </a:p>
          <a:p>
            <a:pPr marL="457200" lvl="0" indent="-334327" algn="l" rtl="0">
              <a:lnSpc>
                <a:spcPct val="100000"/>
              </a:lnSpc>
              <a:spcBef>
                <a:spcPts val="0"/>
              </a:spcBef>
              <a:spcAft>
                <a:spcPts val="0"/>
              </a:spcAft>
              <a:buSzPct val="64285"/>
              <a:buChar char="•"/>
            </a:pPr>
            <a:r>
              <a:rPr lang="en-US" b="1" dirty="0"/>
              <a:t>Safety</a:t>
            </a:r>
            <a:r>
              <a:rPr lang="en-US" dirty="0"/>
              <a:t> - access to system hardware</a:t>
            </a:r>
            <a:endParaRPr dirty="0"/>
          </a:p>
          <a:p>
            <a:pPr marL="457200" lvl="0" indent="-334327" algn="l" rtl="0">
              <a:lnSpc>
                <a:spcPct val="100000"/>
              </a:lnSpc>
              <a:spcBef>
                <a:spcPts val="0"/>
              </a:spcBef>
              <a:spcAft>
                <a:spcPts val="0"/>
              </a:spcAft>
              <a:buSzPct val="64285"/>
              <a:buChar char="•"/>
            </a:pPr>
            <a:r>
              <a:rPr lang="en-US" b="1" dirty="0"/>
              <a:t>Interconnection point</a:t>
            </a:r>
            <a:endParaRPr b="1" dirty="0"/>
          </a:p>
          <a:p>
            <a:pPr marL="0" lvl="0" indent="0" algn="l" rtl="0">
              <a:spcBef>
                <a:spcPts val="1000"/>
              </a:spcBef>
              <a:spcAft>
                <a:spcPts val="0"/>
              </a:spcAft>
              <a:buNone/>
            </a:pPr>
            <a:endParaRPr dirty="0"/>
          </a:p>
          <a:p>
            <a:pPr marL="0" lvl="0" indent="0" algn="l" rtl="0">
              <a:spcBef>
                <a:spcPts val="1000"/>
              </a:spcBef>
              <a:spcAft>
                <a:spcPts val="0"/>
              </a:spcAft>
              <a:buNone/>
            </a:pPr>
            <a:r>
              <a:rPr lang="en-US" b="1" dirty="0"/>
              <a:t>Predict solar generation</a:t>
            </a:r>
            <a:r>
              <a:rPr lang="en-US" dirty="0"/>
              <a:t> - </a:t>
            </a:r>
            <a:endParaRPr dirty="0"/>
          </a:p>
          <a:p>
            <a:pPr marL="0" lvl="0" indent="0" algn="l" rtl="0">
              <a:spcBef>
                <a:spcPts val="1000"/>
              </a:spcBef>
              <a:spcAft>
                <a:spcPts val="0"/>
              </a:spcAft>
              <a:buNone/>
            </a:pPr>
            <a:r>
              <a:rPr lang="en-US" dirty="0"/>
              <a:t>      </a:t>
            </a:r>
            <a:r>
              <a:rPr lang="en-US" dirty="0" err="1"/>
              <a:t>PVWatts</a:t>
            </a:r>
            <a:r>
              <a:rPr lang="en-US" dirty="0"/>
              <a:t> and other simulation tools</a:t>
            </a:r>
            <a:endParaRPr dirty="0"/>
          </a:p>
          <a:p>
            <a:pPr marL="0" lvl="0" indent="0" algn="l" rtl="0">
              <a:spcBef>
                <a:spcPts val="1000"/>
              </a:spcBef>
              <a:spcAft>
                <a:spcPts val="0"/>
              </a:spcAft>
              <a:buNone/>
            </a:pPr>
            <a:endParaRPr dirty="0"/>
          </a:p>
        </p:txBody>
      </p:sp>
      <p:pic>
        <p:nvPicPr>
          <p:cNvPr id="208" name="Google Shape;208;g230c05654c0_0_5"/>
          <p:cNvPicPr preferRelativeResize="0"/>
          <p:nvPr/>
        </p:nvPicPr>
        <p:blipFill>
          <a:blip r:embed="rId3">
            <a:alphaModFix/>
          </a:blip>
          <a:stretch>
            <a:fillRect/>
          </a:stretch>
        </p:blipFill>
        <p:spPr>
          <a:xfrm>
            <a:off x="6629400" y="4152900"/>
            <a:ext cx="5488550" cy="2542400"/>
          </a:xfrm>
          <a:prstGeom prst="rect">
            <a:avLst/>
          </a:prstGeom>
          <a:noFill/>
          <a:ln>
            <a:noFill/>
          </a:ln>
        </p:spPr>
      </p:pic>
      <p:sp>
        <p:nvSpPr>
          <p:cNvPr id="209" name="Google Shape;209;g230c05654c0_0_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30c05654c0_0_10"/>
          <p:cNvSpPr txBox="1">
            <a:spLocks noGrp="1"/>
          </p:cNvSpPr>
          <p:nvPr>
            <p:ph type="title"/>
          </p:nvPr>
        </p:nvSpPr>
        <p:spPr>
          <a:xfrm>
            <a:off x="523875" y="365125"/>
            <a:ext cx="10829925"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0070C0"/>
                </a:solidFill>
              </a:rPr>
              <a:t>4.  </a:t>
            </a:r>
            <a:r>
              <a:rPr lang="en-US" b="1" u="sng">
                <a:solidFill>
                  <a:srgbClr val="0070C0"/>
                </a:solidFill>
              </a:rPr>
              <a:t>Decide your Ownership Model</a:t>
            </a:r>
            <a:endParaRPr b="1" u="sng">
              <a:solidFill>
                <a:srgbClr val="0070C0"/>
              </a:solidFill>
            </a:endParaRPr>
          </a:p>
        </p:txBody>
      </p:sp>
      <p:sp>
        <p:nvSpPr>
          <p:cNvPr id="215" name="Google Shape;215;g230c05654c0_0_10"/>
          <p:cNvSpPr txBox="1">
            <a:spLocks noGrp="1"/>
          </p:cNvSpPr>
          <p:nvPr>
            <p:ph type="body" idx="1"/>
          </p:nvPr>
        </p:nvSpPr>
        <p:spPr>
          <a:xfrm>
            <a:off x="523875" y="1447800"/>
            <a:ext cx="10829925" cy="4729025"/>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sz="3035" b="1" dirty="0"/>
              <a:t>Direct Ownership</a:t>
            </a:r>
            <a:endParaRPr sz="3035" b="1" dirty="0"/>
          </a:p>
          <a:p>
            <a:pPr marL="457200" lvl="0" indent="0" algn="l" rtl="0">
              <a:spcBef>
                <a:spcPts val="1000"/>
              </a:spcBef>
              <a:spcAft>
                <a:spcPts val="0"/>
              </a:spcAft>
              <a:buNone/>
            </a:pPr>
            <a:r>
              <a:rPr lang="en-US" dirty="0"/>
              <a:t>Benefits not shared with a third-party</a:t>
            </a:r>
            <a:endParaRPr dirty="0"/>
          </a:p>
          <a:p>
            <a:pPr marL="457200" lvl="0" indent="0" algn="l" rtl="0">
              <a:spcBef>
                <a:spcPts val="1000"/>
              </a:spcBef>
              <a:spcAft>
                <a:spcPts val="0"/>
              </a:spcAft>
              <a:buNone/>
            </a:pPr>
            <a:r>
              <a:rPr lang="en-US" dirty="0"/>
              <a:t>But you need to: arrange for financing</a:t>
            </a:r>
            <a:endParaRPr dirty="0"/>
          </a:p>
          <a:p>
            <a:pPr marL="2286000" lvl="0" indent="457200" algn="l" rtl="0">
              <a:spcBef>
                <a:spcPts val="1000"/>
              </a:spcBef>
              <a:spcAft>
                <a:spcPts val="0"/>
              </a:spcAft>
              <a:buNone/>
            </a:pPr>
            <a:r>
              <a:rPr lang="en-US" dirty="0"/>
              <a:t>select the solar installer</a:t>
            </a:r>
            <a:endParaRPr dirty="0"/>
          </a:p>
          <a:p>
            <a:pPr marL="2286000" lvl="0" indent="457200" algn="l" rtl="0">
              <a:spcBef>
                <a:spcPts val="1000"/>
              </a:spcBef>
              <a:spcAft>
                <a:spcPts val="0"/>
              </a:spcAft>
              <a:buNone/>
            </a:pPr>
            <a:r>
              <a:rPr lang="en-US" dirty="0"/>
              <a:t>maintain the system - O&amp;M contract</a:t>
            </a:r>
            <a:endParaRPr dirty="0"/>
          </a:p>
          <a:p>
            <a:pPr marL="0" lvl="0" indent="0" algn="l" rtl="0">
              <a:spcBef>
                <a:spcPts val="1000"/>
              </a:spcBef>
              <a:spcAft>
                <a:spcPts val="0"/>
              </a:spcAft>
              <a:buNone/>
            </a:pPr>
            <a:r>
              <a:rPr lang="en-US" sz="3035" b="1" dirty="0"/>
              <a:t>Third-Party Ownership</a:t>
            </a:r>
            <a:endParaRPr sz="3035" b="1" dirty="0"/>
          </a:p>
          <a:p>
            <a:pPr marL="457200" lvl="0" indent="0" algn="l" rtl="0">
              <a:spcBef>
                <a:spcPts val="1000"/>
              </a:spcBef>
              <a:spcAft>
                <a:spcPts val="0"/>
              </a:spcAft>
              <a:buNone/>
            </a:pPr>
            <a:r>
              <a:rPr lang="en-US" dirty="0"/>
              <a:t>Power Purchase Agreement (PPA);   Lease  </a:t>
            </a:r>
          </a:p>
          <a:p>
            <a:pPr marL="457200" lvl="0" indent="0" algn="l" rtl="0">
              <a:spcBef>
                <a:spcPts val="1000"/>
              </a:spcBef>
              <a:spcAft>
                <a:spcPts val="0"/>
              </a:spcAft>
              <a:buNone/>
            </a:pPr>
            <a:endParaRPr lang="en-US" dirty="0"/>
          </a:p>
          <a:p>
            <a:pPr marL="457200" lvl="0" indent="0" algn="l" rtl="0">
              <a:spcBef>
                <a:spcPts val="1000"/>
              </a:spcBef>
              <a:spcAft>
                <a:spcPts val="0"/>
              </a:spcAft>
              <a:buNone/>
            </a:pPr>
            <a:r>
              <a:rPr lang="en-US" sz="3000" b="1" dirty="0">
                <a:solidFill>
                  <a:srgbClr val="0070C0"/>
                </a:solidFill>
              </a:rPr>
              <a:t>Toolkit has 2 Proformas </a:t>
            </a:r>
            <a:r>
              <a:rPr lang="en-US" dirty="0"/>
              <a:t>to help you decide</a:t>
            </a:r>
          </a:p>
          <a:p>
            <a:pPr marL="457200" lvl="0" indent="0" rtl="0">
              <a:spcBef>
                <a:spcPts val="1000"/>
              </a:spcBef>
              <a:spcAft>
                <a:spcPts val="0"/>
              </a:spcAft>
              <a:buNone/>
            </a:pPr>
            <a:r>
              <a:rPr lang="en-US" dirty="0"/>
              <a:t> which model is best for you.</a:t>
            </a:r>
          </a:p>
          <a:p>
            <a:pPr marL="457200" lvl="0" indent="0" algn="l" rtl="0">
              <a:spcBef>
                <a:spcPts val="1000"/>
              </a:spcBef>
              <a:spcAft>
                <a:spcPts val="0"/>
              </a:spcAft>
              <a:buNone/>
            </a:pPr>
            <a:endParaRPr lang="en-US" dirty="0"/>
          </a:p>
          <a:p>
            <a:pPr marL="457200" lvl="0" indent="0" algn="l" rtl="0">
              <a:spcBef>
                <a:spcPts val="1000"/>
              </a:spcBef>
              <a:spcAft>
                <a:spcPts val="0"/>
              </a:spcAft>
              <a:buNone/>
            </a:pPr>
            <a:endParaRPr lang="en-US" dirty="0"/>
          </a:p>
          <a:p>
            <a:pPr marL="457200" lvl="0" indent="0" algn="l" rtl="0">
              <a:spcBef>
                <a:spcPts val="1000"/>
              </a:spcBef>
              <a:spcAft>
                <a:spcPts val="0"/>
              </a:spcAft>
              <a:buNone/>
            </a:pPr>
            <a:endParaRPr lang="en-US" dirty="0"/>
          </a:p>
          <a:p>
            <a:pPr marL="457200" lvl="0" indent="0" algn="l" rtl="0">
              <a:spcBef>
                <a:spcPts val="1000"/>
              </a:spcBef>
              <a:spcAft>
                <a:spcPts val="0"/>
              </a:spcAft>
              <a:buNone/>
            </a:pPr>
            <a:endParaRPr dirty="0"/>
          </a:p>
          <a:p>
            <a:pPr marL="457200" lvl="0" indent="0" algn="l" rtl="0">
              <a:spcBef>
                <a:spcPts val="1000"/>
              </a:spcBef>
              <a:spcAft>
                <a:spcPts val="0"/>
              </a:spcAft>
              <a:buNone/>
            </a:pPr>
            <a:endParaRPr dirty="0"/>
          </a:p>
          <a:p>
            <a:pPr marL="457200" lvl="0" indent="0" algn="l" rtl="0">
              <a:spcBef>
                <a:spcPts val="1000"/>
              </a:spcBef>
              <a:spcAft>
                <a:spcPts val="0"/>
              </a:spcAft>
              <a:buNone/>
            </a:pPr>
            <a:endParaRPr dirty="0"/>
          </a:p>
        </p:txBody>
      </p:sp>
      <p:pic>
        <p:nvPicPr>
          <p:cNvPr id="216" name="Google Shape;216;g230c05654c0_0_10"/>
          <p:cNvPicPr preferRelativeResize="0"/>
          <p:nvPr/>
        </p:nvPicPr>
        <p:blipFill>
          <a:blip r:embed="rId3">
            <a:alphaModFix/>
          </a:blip>
          <a:stretch>
            <a:fillRect/>
          </a:stretch>
        </p:blipFill>
        <p:spPr>
          <a:xfrm>
            <a:off x="7639050" y="3810000"/>
            <a:ext cx="4467224" cy="2978812"/>
          </a:xfrm>
          <a:prstGeom prst="rect">
            <a:avLst/>
          </a:prstGeom>
          <a:noFill/>
          <a:ln>
            <a:noFill/>
          </a:ln>
        </p:spPr>
      </p:pic>
      <p:sp>
        <p:nvSpPr>
          <p:cNvPr id="217" name="Google Shape;217;g230c05654c0_0_1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30c05654c0_0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0070C0"/>
                </a:solidFill>
              </a:rPr>
              <a:t>5.  </a:t>
            </a:r>
            <a:r>
              <a:rPr lang="en-US" b="1" u="sng">
                <a:solidFill>
                  <a:srgbClr val="0070C0"/>
                </a:solidFill>
              </a:rPr>
              <a:t>Evaluate the Financial Benefits of Solar</a:t>
            </a:r>
            <a:endParaRPr b="1" u="sng">
              <a:solidFill>
                <a:srgbClr val="0070C0"/>
              </a:solidFill>
            </a:endParaRPr>
          </a:p>
        </p:txBody>
      </p:sp>
      <p:pic>
        <p:nvPicPr>
          <p:cNvPr id="223" name="Google Shape;223;g230c05654c0_0_15"/>
          <p:cNvPicPr preferRelativeResize="0"/>
          <p:nvPr/>
        </p:nvPicPr>
        <p:blipFill>
          <a:blip r:embed="rId3">
            <a:alphaModFix/>
          </a:blip>
          <a:stretch>
            <a:fillRect/>
          </a:stretch>
        </p:blipFill>
        <p:spPr>
          <a:xfrm>
            <a:off x="4884675" y="2633175"/>
            <a:ext cx="7307325" cy="4224825"/>
          </a:xfrm>
          <a:prstGeom prst="rect">
            <a:avLst/>
          </a:prstGeom>
          <a:noFill/>
          <a:ln>
            <a:noFill/>
          </a:ln>
        </p:spPr>
      </p:pic>
      <p:sp>
        <p:nvSpPr>
          <p:cNvPr id="224" name="Google Shape;224;g230c05654c0_0_1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b="1"/>
              <a:t>Offset your electricity consumption</a:t>
            </a:r>
            <a:r>
              <a:rPr lang="en-US"/>
              <a:t> - kWh</a:t>
            </a:r>
            <a:endParaRPr/>
          </a:p>
          <a:p>
            <a:pPr marL="457200" lvl="0" indent="457200" algn="l" rtl="0">
              <a:spcBef>
                <a:spcPts val="1000"/>
              </a:spcBef>
              <a:spcAft>
                <a:spcPts val="0"/>
              </a:spcAft>
              <a:buNone/>
            </a:pPr>
            <a:r>
              <a:rPr lang="en-US"/>
              <a:t>Net metering  /  virtual meter aggregation</a:t>
            </a:r>
            <a:endParaRPr/>
          </a:p>
          <a:p>
            <a:pPr marL="457200" lvl="0" indent="-342900" algn="l" rtl="0">
              <a:spcBef>
                <a:spcPts val="1000"/>
              </a:spcBef>
              <a:spcAft>
                <a:spcPts val="0"/>
              </a:spcAft>
              <a:buSzPts val="1800"/>
              <a:buChar char="•"/>
            </a:pPr>
            <a:r>
              <a:rPr lang="en-US" b="1"/>
              <a:t>Reduce Demand</a:t>
            </a:r>
            <a:r>
              <a:rPr lang="en-US"/>
              <a:t> - kW - probably not significantly</a:t>
            </a:r>
            <a:endParaRPr/>
          </a:p>
          <a:p>
            <a:pPr marL="457200" lvl="0" indent="-342900" algn="l" rtl="0">
              <a:spcBef>
                <a:spcPts val="0"/>
              </a:spcBef>
              <a:spcAft>
                <a:spcPts val="0"/>
              </a:spcAft>
              <a:buSzPts val="1800"/>
              <a:buChar char="•"/>
            </a:pPr>
            <a:r>
              <a:rPr lang="en-US" b="1"/>
              <a:t>SREC income</a:t>
            </a:r>
            <a:endParaRPr b="1"/>
          </a:p>
          <a:p>
            <a:pPr marL="457200" lvl="0" indent="-342900" algn="l" rtl="0">
              <a:spcBef>
                <a:spcPts val="0"/>
              </a:spcBef>
              <a:spcAft>
                <a:spcPts val="0"/>
              </a:spcAft>
              <a:buSzPts val="1800"/>
              <a:buChar char="•"/>
            </a:pPr>
            <a:r>
              <a:rPr lang="en-US" b="1"/>
              <a:t>O&amp;M expense + finance costs </a:t>
            </a:r>
            <a:r>
              <a:rPr lang="en-US"/>
              <a:t>(if direct ownership)</a:t>
            </a:r>
            <a:endParaRPr/>
          </a:p>
          <a:p>
            <a:pPr marL="457200" lvl="0" indent="-342900" algn="l" rtl="0">
              <a:spcBef>
                <a:spcPts val="0"/>
              </a:spcBef>
              <a:spcAft>
                <a:spcPts val="0"/>
              </a:spcAft>
              <a:buSzPts val="1800"/>
              <a:buChar char="•"/>
            </a:pPr>
            <a:r>
              <a:rPr lang="en-US" b="1"/>
              <a:t>PPA/lease costs</a:t>
            </a:r>
            <a:r>
              <a:rPr lang="en-US"/>
              <a:t> (for third-party ownership)</a:t>
            </a:r>
            <a:endParaRPr/>
          </a:p>
          <a:p>
            <a:pPr marL="457200" lvl="0" indent="0" algn="l" rtl="0">
              <a:spcBef>
                <a:spcPts val="1000"/>
              </a:spcBef>
              <a:spcAft>
                <a:spcPts val="0"/>
              </a:spcAft>
              <a:buNone/>
            </a:pPr>
            <a:endParaRPr/>
          </a:p>
          <a:p>
            <a:pPr marL="457200" lvl="0" indent="0" algn="l" rtl="0">
              <a:spcBef>
                <a:spcPts val="1000"/>
              </a:spcBef>
              <a:spcAft>
                <a:spcPts val="0"/>
              </a:spcAft>
              <a:buNone/>
            </a:pPr>
            <a:r>
              <a:rPr lang="en-US">
                <a:solidFill>
                  <a:srgbClr val="00B050"/>
                </a:solidFill>
              </a:rPr>
              <a:t>        </a:t>
            </a:r>
            <a:endParaRPr>
              <a:solidFill>
                <a:srgbClr val="00B050"/>
              </a:solidFill>
            </a:endParaRPr>
          </a:p>
        </p:txBody>
      </p:sp>
      <p:sp>
        <p:nvSpPr>
          <p:cNvPr id="225" name="Google Shape;225;g230c05654c0_0_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30c05654c0_0_20"/>
          <p:cNvSpPr txBox="1">
            <a:spLocks noGrp="1"/>
          </p:cNvSpPr>
          <p:nvPr>
            <p:ph type="title"/>
          </p:nvPr>
        </p:nvSpPr>
        <p:spPr>
          <a:xfrm>
            <a:off x="838200" y="143550"/>
            <a:ext cx="11085900" cy="133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0070C0"/>
                </a:solidFill>
              </a:rPr>
              <a:t>6.  </a:t>
            </a:r>
            <a:r>
              <a:rPr lang="en-US" b="1" u="sng">
                <a:solidFill>
                  <a:srgbClr val="0070C0"/>
                </a:solidFill>
              </a:rPr>
              <a:t>Secure Financing for your Solar Project</a:t>
            </a:r>
            <a:endParaRPr b="1" u="sng">
              <a:solidFill>
                <a:srgbClr val="0070C0"/>
              </a:solidFill>
            </a:endParaRPr>
          </a:p>
        </p:txBody>
      </p:sp>
      <p:sp>
        <p:nvSpPr>
          <p:cNvPr id="231" name="Google Shape;231;g230c05654c0_0_20"/>
          <p:cNvSpPr txBox="1">
            <a:spLocks noGrp="1"/>
          </p:cNvSpPr>
          <p:nvPr>
            <p:ph type="body" idx="1"/>
          </p:nvPr>
        </p:nvSpPr>
        <p:spPr>
          <a:xfrm>
            <a:off x="838200" y="1381125"/>
            <a:ext cx="10515600" cy="479577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For </a:t>
            </a:r>
            <a:r>
              <a:rPr lang="en-US" b="1" dirty="0"/>
              <a:t>Direct Ownership</a:t>
            </a:r>
            <a:r>
              <a:rPr lang="en-US" dirty="0"/>
              <a:t> 	(3rd party is responsible if PPA or lease)</a:t>
            </a:r>
            <a:endParaRPr dirty="0"/>
          </a:p>
          <a:p>
            <a:pPr marL="457200" lvl="0" indent="-349250" algn="l" rtl="0">
              <a:spcBef>
                <a:spcPts val="1000"/>
              </a:spcBef>
              <a:spcAft>
                <a:spcPts val="0"/>
              </a:spcAft>
              <a:buSzPts val="1900"/>
              <a:buAutoNum type="arabicPeriod"/>
            </a:pPr>
            <a:r>
              <a:rPr lang="en-US" b="1" dirty="0"/>
              <a:t>Cash on hand</a:t>
            </a:r>
            <a:endParaRPr b="1" dirty="0"/>
          </a:p>
          <a:p>
            <a:pPr marL="457200" lvl="0" indent="-349250" algn="l" rtl="0">
              <a:spcBef>
                <a:spcPts val="1000"/>
              </a:spcBef>
              <a:spcAft>
                <a:spcPts val="0"/>
              </a:spcAft>
              <a:buSzPts val="1900"/>
              <a:buAutoNum type="arabicPeriod"/>
            </a:pPr>
            <a:r>
              <a:rPr lang="en-US" b="1" dirty="0"/>
              <a:t>Grants:</a:t>
            </a:r>
            <a:r>
              <a:rPr lang="en-US" dirty="0"/>
              <a:t> </a:t>
            </a:r>
          </a:p>
          <a:p>
            <a:pPr marL="107950" lvl="0" indent="0" algn="l" rtl="0">
              <a:spcBef>
                <a:spcPts val="1000"/>
              </a:spcBef>
              <a:spcAft>
                <a:spcPts val="0"/>
              </a:spcAft>
              <a:buSzPts val="1900"/>
              <a:buNone/>
            </a:pPr>
            <a:r>
              <a:rPr lang="en-US" dirty="0"/>
              <a:t>	ITC elective payment (30%)  + Adders </a:t>
            </a:r>
          </a:p>
          <a:p>
            <a:pPr marL="107950" lvl="0" indent="0" algn="l" rtl="0">
              <a:spcBef>
                <a:spcPts val="1000"/>
              </a:spcBef>
              <a:spcAft>
                <a:spcPts val="0"/>
              </a:spcAft>
              <a:buSzPts val="1900"/>
              <a:buNone/>
            </a:pPr>
            <a:r>
              <a:rPr lang="en-US" dirty="0"/>
              <a:t>	Utility rebates; </a:t>
            </a:r>
          </a:p>
          <a:p>
            <a:pPr marL="107950" lvl="0" indent="0" algn="l" rtl="0">
              <a:spcBef>
                <a:spcPts val="1000"/>
              </a:spcBef>
              <a:spcAft>
                <a:spcPts val="0"/>
              </a:spcAft>
              <a:buSzPts val="1900"/>
              <a:buNone/>
            </a:pPr>
            <a:r>
              <a:rPr lang="en-US" dirty="0"/>
              <a:t>	RENEW America’s Schools grants; state grants;  others </a:t>
            </a:r>
          </a:p>
          <a:p>
            <a:pPr marL="622300" lvl="0" indent="-514350" algn="l" rtl="0">
              <a:spcBef>
                <a:spcPts val="1000"/>
              </a:spcBef>
              <a:spcAft>
                <a:spcPts val="0"/>
              </a:spcAft>
              <a:buSzPts val="1900"/>
              <a:buAutoNum type="arabicPeriod" startAt="3"/>
            </a:pPr>
            <a:r>
              <a:rPr lang="en-US" b="1" dirty="0"/>
              <a:t>Public Finance</a:t>
            </a:r>
            <a:r>
              <a:rPr lang="en-US" dirty="0"/>
              <a:t>: school bonds, govt. finance programs, </a:t>
            </a:r>
          </a:p>
          <a:p>
            <a:pPr marL="107950" lvl="0" indent="0" algn="l" rtl="0">
              <a:spcBef>
                <a:spcPts val="1000"/>
              </a:spcBef>
              <a:spcAft>
                <a:spcPts val="0"/>
              </a:spcAft>
              <a:buSzPts val="1900"/>
              <a:buNone/>
            </a:pPr>
            <a:r>
              <a:rPr lang="en-US" dirty="0"/>
              <a:t>	Green Banks,  PA Sustainable Energy Funds</a:t>
            </a:r>
            <a:endParaRPr dirty="0"/>
          </a:p>
          <a:p>
            <a:pPr marL="107950" lvl="0" indent="0" algn="l" rtl="0">
              <a:spcBef>
                <a:spcPts val="1000"/>
              </a:spcBef>
              <a:spcAft>
                <a:spcPts val="0"/>
              </a:spcAft>
              <a:buSzPts val="1900"/>
              <a:buNone/>
            </a:pPr>
            <a:r>
              <a:rPr lang="en-US" sz="2000" dirty="0"/>
              <a:t>4.  </a:t>
            </a:r>
            <a:r>
              <a:rPr lang="en-US" b="1" dirty="0"/>
              <a:t>Private Finance</a:t>
            </a:r>
            <a:r>
              <a:rPr lang="en-US" dirty="0"/>
              <a:t> - other lenders</a:t>
            </a:r>
            <a:endParaRPr dirty="0"/>
          </a:p>
        </p:txBody>
      </p:sp>
      <p:pic>
        <p:nvPicPr>
          <p:cNvPr id="232" name="Google Shape;232;g230c05654c0_0_20"/>
          <p:cNvPicPr preferRelativeResize="0"/>
          <p:nvPr/>
        </p:nvPicPr>
        <p:blipFill>
          <a:blip r:embed="rId3">
            <a:alphaModFix/>
          </a:blip>
          <a:stretch>
            <a:fillRect/>
          </a:stretch>
        </p:blipFill>
        <p:spPr>
          <a:xfrm>
            <a:off x="8342201" y="2161950"/>
            <a:ext cx="3011599" cy="1753100"/>
          </a:xfrm>
          <a:prstGeom prst="rect">
            <a:avLst/>
          </a:prstGeom>
          <a:noFill/>
          <a:ln>
            <a:noFill/>
          </a:ln>
        </p:spPr>
      </p:pic>
      <p:sp>
        <p:nvSpPr>
          <p:cNvPr id="233" name="Google Shape;233;g230c05654c0_0_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marL="32174">
              <a:buSzPts val="3220"/>
            </a:pPr>
            <a:r>
              <a:rPr lang="en" sz="4293" dirty="0"/>
              <a:t> </a:t>
            </a:r>
            <a:r>
              <a:rPr lang="en" sz="4293" u="sng" dirty="0">
                <a:solidFill>
                  <a:schemeClr val="accent1"/>
                </a:solidFill>
              </a:rPr>
              <a:t>The 30% Base Credit</a:t>
            </a:r>
            <a:endParaRPr sz="4293" u="sng" dirty="0">
              <a:solidFill>
                <a:schemeClr val="accent1"/>
              </a:solidFill>
            </a:endParaRPr>
          </a:p>
        </p:txBody>
      </p:sp>
      <p:sp>
        <p:nvSpPr>
          <p:cNvPr id="200" name="Google Shape;200;p35"/>
          <p:cNvSpPr txBox="1">
            <a:spLocks noGrp="1"/>
          </p:cNvSpPr>
          <p:nvPr>
            <p:ph type="body" idx="1"/>
          </p:nvPr>
        </p:nvSpPr>
        <p:spPr>
          <a:xfrm>
            <a:off x="710875" y="2105025"/>
            <a:ext cx="11065525" cy="4270608"/>
          </a:xfrm>
          <a:prstGeom prst="rect">
            <a:avLst/>
          </a:prstGeom>
        </p:spPr>
        <p:txBody>
          <a:bodyPr spcFirstLastPara="1" wrap="square" lIns="121900" tIns="121900" rIns="121900" bIns="121900" anchor="t" anchorCtr="0">
            <a:noAutofit/>
          </a:bodyPr>
          <a:lstStyle/>
          <a:p>
            <a:pPr marL="0" indent="0">
              <a:lnSpc>
                <a:spcPct val="115000"/>
              </a:lnSpc>
              <a:buNone/>
            </a:pPr>
            <a:r>
              <a:rPr lang="en" sz="3200" u="sng" dirty="0"/>
              <a:t>Two threshold requirements</a:t>
            </a:r>
            <a:r>
              <a:rPr lang="en" sz="3200" dirty="0"/>
              <a:t>:</a:t>
            </a:r>
            <a:endParaRPr sz="3200" dirty="0"/>
          </a:p>
          <a:p>
            <a:pPr indent="-507987">
              <a:lnSpc>
                <a:spcPct val="115000"/>
              </a:lnSpc>
              <a:spcBef>
                <a:spcPts val="1333"/>
              </a:spcBef>
              <a:buSzPts val="2400"/>
              <a:buFont typeface="Calibri"/>
              <a:buAutoNum type="arabicPeriod"/>
            </a:pPr>
            <a:r>
              <a:rPr lang="en" sz="3200" dirty="0"/>
              <a:t>The project must have have an Alternating Current (“AC”) generating capacity of less than 1 megawatt (“MW</a:t>
            </a:r>
            <a:r>
              <a:rPr lang="en" sz="3200" baseline="-25000" dirty="0"/>
              <a:t>AC</a:t>
            </a:r>
            <a:r>
              <a:rPr lang="en" sz="3200" dirty="0"/>
              <a:t>”); </a:t>
            </a:r>
            <a:r>
              <a:rPr lang="en" sz="3200" u="sng" dirty="0"/>
              <a:t>or</a:t>
            </a:r>
            <a:endParaRPr sz="3200" u="sng" dirty="0"/>
          </a:p>
          <a:p>
            <a:pPr indent="-507987">
              <a:lnSpc>
                <a:spcPct val="115000"/>
              </a:lnSpc>
              <a:spcBef>
                <a:spcPts val="1333"/>
              </a:spcBef>
              <a:spcAft>
                <a:spcPts val="1333"/>
              </a:spcAft>
              <a:buSzPts val="2400"/>
              <a:buFont typeface="Calibri"/>
              <a:buAutoNum type="arabicPeriod"/>
            </a:pPr>
            <a:r>
              <a:rPr lang="en" sz="3200" dirty="0"/>
              <a:t>For projects 1 MW</a:t>
            </a:r>
            <a:r>
              <a:rPr lang="en" sz="3200" baseline="-25000" dirty="0"/>
              <a:t>AC</a:t>
            </a:r>
            <a:r>
              <a:rPr lang="en" sz="3200" dirty="0"/>
              <a:t> and larger, the project must satisfy prevailing wage </a:t>
            </a:r>
            <a:r>
              <a:rPr lang="en" sz="3200" u="sng" dirty="0"/>
              <a:t>and</a:t>
            </a:r>
            <a:r>
              <a:rPr lang="en" sz="3200" dirty="0"/>
              <a:t> apprenticeship requirements.</a:t>
            </a:r>
            <a:endParaRPr sz="2667" dirty="0"/>
          </a:p>
        </p:txBody>
      </p:sp>
      <p:pic>
        <p:nvPicPr>
          <p:cNvPr id="201" name="Google Shape;201;p35"/>
          <p:cNvPicPr preferRelativeResize="0"/>
          <p:nvPr/>
        </p:nvPicPr>
        <p:blipFill>
          <a:blip r:embed="rId3">
            <a:alphaModFix/>
          </a:blip>
          <a:stretch>
            <a:fillRect/>
          </a:stretch>
        </p:blipFill>
        <p:spPr>
          <a:xfrm>
            <a:off x="7744893" y="754900"/>
            <a:ext cx="3736233" cy="2072433"/>
          </a:xfrm>
          <a:prstGeom prst="rect">
            <a:avLst/>
          </a:prstGeom>
          <a:noFill/>
          <a:ln>
            <a:noFill/>
          </a:ln>
        </p:spPr>
      </p:pic>
      <p:sp>
        <p:nvSpPr>
          <p:cNvPr id="202" name="Google Shape;202;p35"/>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415600" y="390167"/>
            <a:ext cx="11360800" cy="763600"/>
          </a:xfrm>
          <a:prstGeom prst="rect">
            <a:avLst/>
          </a:prstGeom>
        </p:spPr>
        <p:txBody>
          <a:bodyPr spcFirstLastPara="1" wrap="square" lIns="121900" tIns="121900" rIns="121900" bIns="121900" anchor="t" anchorCtr="0">
            <a:noAutofit/>
          </a:bodyPr>
          <a:lstStyle/>
          <a:p>
            <a:pPr>
              <a:buSzPts val="990"/>
            </a:pPr>
            <a:r>
              <a:rPr lang="en" sz="4293" b="1" u="sng" dirty="0">
                <a:solidFill>
                  <a:srgbClr val="0070C0"/>
                </a:solidFill>
              </a:rPr>
              <a:t>Situations that reduce the 30% credit</a:t>
            </a:r>
            <a:r>
              <a:rPr lang="en" sz="4293" b="1" dirty="0">
                <a:solidFill>
                  <a:srgbClr val="0070C0"/>
                </a:solidFill>
              </a:rPr>
              <a:t>:</a:t>
            </a:r>
            <a:endParaRPr sz="4293" b="1" dirty="0">
              <a:solidFill>
                <a:srgbClr val="0070C0"/>
              </a:solidFill>
            </a:endParaRPr>
          </a:p>
        </p:txBody>
      </p:sp>
      <p:sp>
        <p:nvSpPr>
          <p:cNvPr id="222" name="Google Shape;222;p38"/>
          <p:cNvSpPr txBox="1">
            <a:spLocks noGrp="1"/>
          </p:cNvSpPr>
          <p:nvPr>
            <p:ph type="body" idx="1"/>
          </p:nvPr>
        </p:nvSpPr>
        <p:spPr>
          <a:xfrm>
            <a:off x="415600" y="1655369"/>
            <a:ext cx="11360800" cy="4791200"/>
          </a:xfrm>
          <a:prstGeom prst="rect">
            <a:avLst/>
          </a:prstGeom>
        </p:spPr>
        <p:txBody>
          <a:bodyPr spcFirstLastPara="1" wrap="square" lIns="121900" tIns="121900" rIns="121900" bIns="121900" anchor="t" anchorCtr="0">
            <a:normAutofit/>
          </a:bodyPr>
          <a:lstStyle/>
          <a:p>
            <a:pPr indent="-507987">
              <a:lnSpc>
                <a:spcPct val="115000"/>
              </a:lnSpc>
              <a:buSzPts val="2400"/>
              <a:buFont typeface="Calibri"/>
              <a:buChar char="●"/>
            </a:pPr>
            <a:r>
              <a:rPr lang="en" sz="3200" dirty="0"/>
              <a:t>If a project is 1MW</a:t>
            </a:r>
            <a:r>
              <a:rPr lang="en" sz="3200" baseline="-25000" dirty="0"/>
              <a:t>AC</a:t>
            </a:r>
            <a:r>
              <a:rPr lang="en" sz="3200" dirty="0"/>
              <a:t> or larger and the solar installer fails to pay prevailing wages for construction or satisfy the apprenticeship requirements, the ITC 30% percentage is reduced to </a:t>
            </a:r>
            <a:r>
              <a:rPr lang="en" sz="3200" b="1" dirty="0"/>
              <a:t>6%</a:t>
            </a:r>
            <a:r>
              <a:rPr lang="en" sz="3200" dirty="0"/>
              <a:t>.</a:t>
            </a:r>
            <a:endParaRPr sz="3200" dirty="0"/>
          </a:p>
          <a:p>
            <a:pPr indent="0">
              <a:lnSpc>
                <a:spcPct val="115000"/>
              </a:lnSpc>
              <a:buSzPts val="1100"/>
              <a:buNone/>
            </a:pPr>
            <a:endParaRPr sz="3200" dirty="0"/>
          </a:p>
          <a:p>
            <a:pPr indent="-507987">
              <a:lnSpc>
                <a:spcPct val="115000"/>
              </a:lnSpc>
              <a:buSzPts val="2400"/>
              <a:buFont typeface="Calibri"/>
              <a:buChar char="●"/>
            </a:pPr>
            <a:r>
              <a:rPr lang="en" sz="3200" dirty="0"/>
              <a:t>If schools (and other tax-exempt entities) finance their project with tax-exempt financing, the 30% ITC  is reduced by the lesser of </a:t>
            </a:r>
            <a:r>
              <a:rPr lang="en" sz="3200" b="1" dirty="0"/>
              <a:t>15%</a:t>
            </a:r>
            <a:r>
              <a:rPr lang="en" sz="3200" dirty="0"/>
              <a:t> or the percentage of the total project cost that was financed by tax exempt financing.</a:t>
            </a:r>
            <a:endParaRPr sz="4000" dirty="0"/>
          </a:p>
        </p:txBody>
      </p:sp>
      <p:sp>
        <p:nvSpPr>
          <p:cNvPr id="223" name="Google Shape;223;p38"/>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8F03-FA9F-4A48-C2AA-19D734F68201}"/>
              </a:ext>
            </a:extLst>
          </p:cNvPr>
          <p:cNvSpPr>
            <a:spLocks noGrp="1"/>
          </p:cNvSpPr>
          <p:nvPr>
            <p:ph type="title"/>
          </p:nvPr>
        </p:nvSpPr>
        <p:spPr/>
        <p:txBody>
          <a:bodyPr>
            <a:normAutofit fontScale="90000"/>
          </a:bodyPr>
          <a:lstStyle/>
          <a:p>
            <a:r>
              <a:rPr lang="en-US" b="1" u="sng" dirty="0">
                <a:solidFill>
                  <a:srgbClr val="0070C0"/>
                </a:solidFill>
              </a:rPr>
              <a:t>Process to apply for Elective Pay ITC</a:t>
            </a:r>
          </a:p>
        </p:txBody>
      </p:sp>
      <p:sp>
        <p:nvSpPr>
          <p:cNvPr id="3" name="Text Placeholder 2">
            <a:extLst>
              <a:ext uri="{FF2B5EF4-FFF2-40B4-BE49-F238E27FC236}">
                <a16:creationId xmlns:a16="http://schemas.microsoft.com/office/drawing/2014/main" id="{75B9A142-9A36-1899-6EAC-1715BA42929B}"/>
              </a:ext>
            </a:extLst>
          </p:cNvPr>
          <p:cNvSpPr>
            <a:spLocks noGrp="1"/>
          </p:cNvSpPr>
          <p:nvPr>
            <p:ph type="body" idx="1"/>
          </p:nvPr>
        </p:nvSpPr>
        <p:spPr/>
        <p:txBody>
          <a:bodyPr/>
          <a:lstStyle/>
          <a:p>
            <a:pPr marL="666746" indent="-514350">
              <a:buAutoNum type="arabicPeriod"/>
            </a:pPr>
            <a:r>
              <a:rPr lang="en-US" dirty="0"/>
              <a:t>Submit pre-filing application on-line through IRS portal – This includes specific information about the nonprofit and the project itself.</a:t>
            </a:r>
          </a:p>
          <a:p>
            <a:pPr marL="666746" indent="-514350">
              <a:buAutoNum type="arabicPeriod"/>
            </a:pPr>
            <a:endParaRPr lang="en-US" dirty="0"/>
          </a:p>
          <a:p>
            <a:pPr marL="666746" indent="-514350">
              <a:buAutoNum type="arabicPeriod"/>
            </a:pPr>
            <a:r>
              <a:rPr lang="en-US" dirty="0"/>
              <a:t>IRS reviews application and issues registration number for each project.</a:t>
            </a:r>
          </a:p>
          <a:p>
            <a:pPr marL="666746" indent="-514350">
              <a:buAutoNum type="arabicPeriod"/>
            </a:pPr>
            <a:endParaRPr lang="en-US" dirty="0"/>
          </a:p>
          <a:p>
            <a:pPr marL="666746" indent="-514350">
              <a:buAutoNum type="arabicPeriod"/>
            </a:pPr>
            <a:r>
              <a:rPr lang="en-US" dirty="0"/>
              <a:t>Nonprofit then files in the federal tax return (usually the 990)  for the elective payment after the system is in place.  IRS treats the elective payment as an overpayment of taxes.</a:t>
            </a:r>
          </a:p>
          <a:p>
            <a:pPr marL="666746" indent="-514350">
              <a:buAutoNum type="arabicPeriod"/>
            </a:pPr>
            <a:endParaRPr lang="en-US" dirty="0"/>
          </a:p>
          <a:p>
            <a:pPr marL="666746" indent="-514350">
              <a:buAutoNum type="arabicPeriod"/>
            </a:pPr>
            <a:r>
              <a:rPr lang="en-US" dirty="0"/>
              <a:t>IRS processes the request and issues a check for the amount of the ITC.</a:t>
            </a:r>
          </a:p>
          <a:p>
            <a:pPr marL="152396" indent="0">
              <a:buNone/>
            </a:pPr>
            <a:r>
              <a:rPr lang="en-US">
                <a:hlinkClick r:id="rId2"/>
              </a:rPr>
              <a:t>	IRS </a:t>
            </a:r>
            <a:r>
              <a:rPr lang="en-US" dirty="0">
                <a:hlinkClick r:id="rId2"/>
              </a:rPr>
              <a:t>guidance</a:t>
            </a:r>
            <a:endParaRPr lang="en-US" dirty="0"/>
          </a:p>
          <a:p>
            <a:pPr marL="666746" indent="-514350">
              <a:buAutoNum type="arabicPeriod"/>
            </a:pPr>
            <a:endParaRPr lang="en-US" dirty="0"/>
          </a:p>
          <a:p>
            <a:pPr marL="666746" indent="-514350">
              <a:buAutoNum type="arabicPeriod"/>
            </a:pPr>
            <a:endParaRPr lang="en-US" dirty="0"/>
          </a:p>
          <a:p>
            <a:pPr marL="666746" indent="-514350">
              <a:buAutoNum type="arabicPeriod"/>
            </a:pPr>
            <a:endParaRPr lang="en-US" dirty="0"/>
          </a:p>
          <a:p>
            <a:pPr marL="666746" indent="-514350">
              <a:buAutoNum type="arabicPeriod"/>
            </a:pPr>
            <a:endParaRPr lang="en-US" dirty="0"/>
          </a:p>
          <a:p>
            <a:pPr marL="666746" indent="-514350">
              <a:buAutoNum type="arabicPeriod"/>
            </a:pPr>
            <a:endParaRPr lang="en-US" dirty="0"/>
          </a:p>
        </p:txBody>
      </p:sp>
      <p:sp>
        <p:nvSpPr>
          <p:cNvPr id="4" name="Slide Number Placeholder 3">
            <a:extLst>
              <a:ext uri="{FF2B5EF4-FFF2-40B4-BE49-F238E27FC236}">
                <a16:creationId xmlns:a16="http://schemas.microsoft.com/office/drawing/2014/main" id="{B506C953-184D-ADA6-C66D-878D3DA6165F}"/>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347283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667411" y="252060"/>
            <a:ext cx="11360800" cy="763600"/>
          </a:xfrm>
          <a:prstGeom prst="rect">
            <a:avLst/>
          </a:prstGeom>
        </p:spPr>
        <p:txBody>
          <a:bodyPr spcFirstLastPara="1" wrap="square" lIns="121900" tIns="121900" rIns="121900" bIns="121900" anchor="t" anchorCtr="0">
            <a:noAutofit/>
          </a:bodyPr>
          <a:lstStyle/>
          <a:p>
            <a:pPr>
              <a:buSzPts val="990"/>
            </a:pPr>
            <a:r>
              <a:rPr lang="en" sz="4293" u="sng" dirty="0">
                <a:solidFill>
                  <a:srgbClr val="0070C0"/>
                </a:solidFill>
              </a:rPr>
              <a:t>30% Base Credit - Key Links</a:t>
            </a:r>
            <a:endParaRPr sz="4293" u="sng" dirty="0">
              <a:solidFill>
                <a:srgbClr val="0070C0"/>
              </a:solidFill>
            </a:endParaRPr>
          </a:p>
        </p:txBody>
      </p:sp>
      <p:sp>
        <p:nvSpPr>
          <p:cNvPr id="229" name="Google Shape;229;p39"/>
          <p:cNvSpPr txBox="1">
            <a:spLocks noGrp="1"/>
          </p:cNvSpPr>
          <p:nvPr>
            <p:ph type="body" idx="1"/>
          </p:nvPr>
        </p:nvSpPr>
        <p:spPr>
          <a:xfrm>
            <a:off x="415600" y="1231833"/>
            <a:ext cx="11360800" cy="5533600"/>
          </a:xfrm>
          <a:prstGeom prst="rect">
            <a:avLst/>
          </a:prstGeom>
        </p:spPr>
        <p:txBody>
          <a:bodyPr spcFirstLastPara="1" wrap="square" lIns="121900" tIns="121900" rIns="121900" bIns="121900" anchor="t" anchorCtr="0">
            <a:noAutofit/>
          </a:bodyPr>
          <a:lstStyle/>
          <a:p>
            <a:pPr marL="0" indent="0">
              <a:lnSpc>
                <a:spcPct val="100000"/>
              </a:lnSpc>
              <a:buNone/>
            </a:pPr>
            <a:r>
              <a:rPr lang="en" sz="2000" b="1"/>
              <a:t>General</a:t>
            </a:r>
            <a:r>
              <a:rPr lang="en" sz="2000"/>
              <a:t>:</a:t>
            </a:r>
            <a:endParaRPr sz="2000"/>
          </a:p>
          <a:p>
            <a:pPr indent="-431789">
              <a:lnSpc>
                <a:spcPct val="100000"/>
              </a:lnSpc>
              <a:spcBef>
                <a:spcPts val="1333"/>
              </a:spcBef>
              <a:buSzPts val="1500"/>
              <a:buFont typeface="Calibri"/>
              <a:buChar char="●"/>
            </a:pPr>
            <a:r>
              <a:rPr lang="en" sz="2000"/>
              <a:t>The White House - Clean Energy Updates page - </a:t>
            </a:r>
            <a:r>
              <a:rPr lang="en" sz="2000" u="sng">
                <a:solidFill>
                  <a:schemeClr val="hlink"/>
                </a:solidFill>
                <a:hlinkClick r:id="rId3"/>
              </a:rPr>
              <a:t>https://www.whitehouse.gov/cleanenergy/clean-energy-updates/</a:t>
            </a:r>
            <a:endParaRPr sz="2000"/>
          </a:p>
          <a:p>
            <a:pPr indent="-431789">
              <a:lnSpc>
                <a:spcPct val="100000"/>
              </a:lnSpc>
              <a:spcBef>
                <a:spcPts val="1333"/>
              </a:spcBef>
              <a:buSzPts val="1500"/>
              <a:buFont typeface="Calibri"/>
              <a:buChar char="●"/>
            </a:pPr>
            <a:r>
              <a:rPr lang="en" sz="2000"/>
              <a:t>The White House - </a:t>
            </a:r>
            <a:r>
              <a:rPr lang="en" sz="2000" i="1"/>
              <a:t>Building a Clean Energy Economy: A Guidebook To The Inflation Reduction Act’s Investments In Clean Energy And Climate Action</a:t>
            </a:r>
            <a:r>
              <a:rPr lang="en" sz="2000"/>
              <a:t> - </a:t>
            </a:r>
            <a:r>
              <a:rPr lang="en" sz="2000" u="sng">
                <a:solidFill>
                  <a:schemeClr val="hlink"/>
                </a:solidFill>
                <a:hlinkClick r:id="rId4"/>
              </a:rPr>
              <a:t>https://www.whitehouse.gov/wp-content/uploads/2022/12/Inflation-Reduction-Act-Guidebook.pdf</a:t>
            </a:r>
            <a:endParaRPr sz="2000"/>
          </a:p>
          <a:p>
            <a:pPr marL="0" indent="0">
              <a:lnSpc>
                <a:spcPct val="100000"/>
              </a:lnSpc>
              <a:spcBef>
                <a:spcPts val="1600"/>
              </a:spcBef>
              <a:buNone/>
            </a:pPr>
            <a:r>
              <a:rPr lang="en" sz="2000" b="1"/>
              <a:t>Prevailing Wage / Apprenticeship Requirements</a:t>
            </a:r>
            <a:r>
              <a:rPr lang="en" sz="2000"/>
              <a:t>:</a:t>
            </a:r>
            <a:endParaRPr sz="2000"/>
          </a:p>
          <a:p>
            <a:pPr indent="-431789">
              <a:lnSpc>
                <a:spcPct val="100000"/>
              </a:lnSpc>
              <a:spcBef>
                <a:spcPts val="1600"/>
              </a:spcBef>
              <a:buSzPts val="1500"/>
              <a:buFont typeface="Calibri"/>
              <a:buChar char="●"/>
            </a:pPr>
            <a:r>
              <a:rPr lang="en" sz="2000"/>
              <a:t>IRS Guidance 2022–61 - Prevailing Wage and Apprenticeship Initial Guidance Under Section 45(b)(6)(B)(ii) and Other Substantially Similar Provisions - </a:t>
            </a:r>
            <a:r>
              <a:rPr lang="en" sz="2000" u="sng">
                <a:solidFill>
                  <a:schemeClr val="hlink"/>
                </a:solidFill>
                <a:hlinkClick r:id="rId5"/>
              </a:rPr>
              <a:t>https://www.govinfo.gov/content/pkg/FR-2022-11-30/pdf/2022-26108.pdf</a:t>
            </a:r>
            <a:endParaRPr sz="2000"/>
          </a:p>
          <a:p>
            <a:pPr indent="-431789">
              <a:lnSpc>
                <a:spcPct val="100000"/>
              </a:lnSpc>
              <a:spcBef>
                <a:spcPts val="1333"/>
              </a:spcBef>
              <a:buSzPts val="1500"/>
              <a:buFont typeface="Calibri"/>
              <a:buChar char="●"/>
            </a:pPr>
            <a:r>
              <a:rPr lang="en" sz="2000">
                <a:highlight>
                  <a:schemeClr val="lt1"/>
                </a:highlight>
              </a:rPr>
              <a:t>PA Department of Labor - Bureau of Labor Law Compliance -  Prevailing Wage Project</a:t>
            </a:r>
            <a:r>
              <a:rPr lang="en" sz="2000"/>
              <a:t>s website - </a:t>
            </a:r>
            <a:r>
              <a:rPr lang="en" sz="2000" u="sng">
                <a:solidFill>
                  <a:schemeClr val="hlink"/>
                </a:solidFill>
                <a:hlinkClick r:id="rId6"/>
              </a:rPr>
              <a:t>https://www.dli.pa.gov/Individuals/Labor-Management-Relations/llc/prevailing-wage/Pages/default.aspx</a:t>
            </a:r>
            <a:endParaRPr sz="2000"/>
          </a:p>
        </p:txBody>
      </p:sp>
      <p:sp>
        <p:nvSpPr>
          <p:cNvPr id="230" name="Google Shape;230;p3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1" y="1"/>
            <a:ext cx="12192031" cy="6857999"/>
          </a:xfrm>
          <a:prstGeom prst="rect">
            <a:avLst/>
          </a:prstGeom>
          <a:noFill/>
          <a:ln>
            <a:noFill/>
          </a:ln>
        </p:spPr>
      </p:pic>
      <p:sp>
        <p:nvSpPr>
          <p:cNvPr id="107" name="Google Shape;107;p20"/>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D35A58-2BA9-E53D-13FF-EABAC7BA0B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4" name="Picture 3" descr="A group of people walking on the sidewalk&#10;&#10;Description automatically generated">
            <a:extLst>
              <a:ext uri="{FF2B5EF4-FFF2-40B4-BE49-F238E27FC236}">
                <a16:creationId xmlns:a16="http://schemas.microsoft.com/office/drawing/2014/main" id="{DB7D663B-DD0E-8F0F-7BEE-9A62D0207A8F}"/>
              </a:ext>
            </a:extLst>
          </p:cNvPr>
          <p:cNvPicPr>
            <a:picLocks noChangeAspect="1"/>
          </p:cNvPicPr>
          <p:nvPr/>
        </p:nvPicPr>
        <p:blipFill>
          <a:blip r:embed="rId2"/>
          <a:stretch>
            <a:fillRect/>
          </a:stretch>
        </p:blipFill>
        <p:spPr>
          <a:xfrm>
            <a:off x="2066925" y="2133600"/>
            <a:ext cx="7810500" cy="3714750"/>
          </a:xfrm>
          <a:prstGeom prst="rect">
            <a:avLst/>
          </a:prstGeom>
        </p:spPr>
      </p:pic>
      <p:sp>
        <p:nvSpPr>
          <p:cNvPr id="5" name="TextBox 4">
            <a:extLst>
              <a:ext uri="{FF2B5EF4-FFF2-40B4-BE49-F238E27FC236}">
                <a16:creationId xmlns:a16="http://schemas.microsoft.com/office/drawing/2014/main" id="{B5967041-19A1-6019-43B0-E057436889E5}"/>
              </a:ext>
            </a:extLst>
          </p:cNvPr>
          <p:cNvSpPr txBox="1"/>
          <p:nvPr/>
        </p:nvSpPr>
        <p:spPr>
          <a:xfrm>
            <a:off x="1800226" y="466726"/>
            <a:ext cx="8686800" cy="1600438"/>
          </a:xfrm>
          <a:prstGeom prst="rect">
            <a:avLst/>
          </a:prstGeom>
          <a:noFill/>
        </p:spPr>
        <p:txBody>
          <a:bodyPr wrap="square" rtlCol="0">
            <a:spAutoFit/>
          </a:bodyPr>
          <a:lstStyle/>
          <a:p>
            <a:r>
              <a:rPr lang="en-US" sz="4000" b="1" dirty="0">
                <a:solidFill>
                  <a:srgbClr val="0070C0"/>
                </a:solidFill>
              </a:rPr>
              <a:t>RENEW AMERICA’s NONPROFITS</a:t>
            </a:r>
          </a:p>
          <a:p>
            <a:pPr algn="ctr"/>
            <a:r>
              <a:rPr lang="en-US" sz="4000" b="1" dirty="0">
                <a:solidFill>
                  <a:srgbClr val="0070C0"/>
                </a:solidFill>
              </a:rPr>
              <a:t> </a:t>
            </a:r>
            <a:r>
              <a:rPr lang="en-US" sz="1800" b="1" dirty="0">
                <a:solidFill>
                  <a:srgbClr val="0070C0"/>
                </a:solidFill>
                <a:hlinkClick r:id="rId3"/>
              </a:rPr>
              <a:t>https://www.energy.gov/scep/renew-americas-nonprofits</a:t>
            </a:r>
            <a:endParaRPr lang="en-US" sz="1800" b="1" dirty="0">
              <a:solidFill>
                <a:srgbClr val="0070C0"/>
              </a:solidFill>
            </a:endParaRPr>
          </a:p>
          <a:p>
            <a:pPr algn="ctr"/>
            <a:r>
              <a:rPr lang="en-US" sz="1800" b="1" dirty="0">
                <a:solidFill>
                  <a:srgbClr val="0070C0"/>
                </a:solidFill>
              </a:rPr>
              <a:t>Grants to improve energy efficiency in nonprofits;  Justice 40</a:t>
            </a:r>
          </a:p>
        </p:txBody>
      </p:sp>
    </p:spTree>
    <p:extLst>
      <p:ext uri="{BB962C8B-B14F-4D97-AF65-F5344CB8AC3E}">
        <p14:creationId xmlns:p14="http://schemas.microsoft.com/office/powerpoint/2010/main" val="311640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1918252" y="129210"/>
            <a:ext cx="8279296" cy="18685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Calibri"/>
              <a:buNone/>
            </a:pPr>
            <a:r>
              <a:rPr lang="en-US" b="1" u="sng">
                <a:solidFill>
                  <a:schemeClr val="accent1"/>
                </a:solidFill>
              </a:rPr>
              <a:t>Solar Schools Toolkit</a:t>
            </a:r>
            <a:br>
              <a:rPr lang="en-US"/>
            </a:br>
            <a:endParaRPr/>
          </a:p>
        </p:txBody>
      </p:sp>
      <p:sp>
        <p:nvSpPr>
          <p:cNvPr id="100" name="Google Shape;100;p2"/>
          <p:cNvSpPr txBox="1">
            <a:spLocks noGrp="1"/>
          </p:cNvSpPr>
          <p:nvPr>
            <p:ph type="subTitle" idx="1"/>
          </p:nvPr>
        </p:nvSpPr>
        <p:spPr>
          <a:xfrm>
            <a:off x="1828800" y="4312674"/>
            <a:ext cx="8839200" cy="22119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85623"/>
              </a:buClr>
              <a:buSzPts val="4000"/>
              <a:buNone/>
            </a:pPr>
            <a:r>
              <a:rPr lang="en-US" sz="3500" b="1" dirty="0">
                <a:solidFill>
                  <a:srgbClr val="1155CC"/>
                </a:solidFill>
              </a:rPr>
              <a:t>Why Go Solar Now?</a:t>
            </a:r>
            <a:endParaRPr sz="3500" b="1" dirty="0">
              <a:solidFill>
                <a:srgbClr val="1155CC"/>
              </a:solidFill>
            </a:endParaRPr>
          </a:p>
          <a:p>
            <a:pPr marL="0" lvl="0" indent="0" algn="ctr" rtl="0">
              <a:lnSpc>
                <a:spcPct val="90000"/>
              </a:lnSpc>
              <a:spcBef>
                <a:spcPts val="0"/>
              </a:spcBef>
              <a:spcAft>
                <a:spcPts val="0"/>
              </a:spcAft>
              <a:buClr>
                <a:srgbClr val="385623"/>
              </a:buClr>
              <a:buSzPts val="4000"/>
              <a:buNone/>
            </a:pPr>
            <a:r>
              <a:rPr lang="en-US" sz="3500" b="1" dirty="0">
                <a:solidFill>
                  <a:srgbClr val="1155CC"/>
                </a:solidFill>
              </a:rPr>
              <a:t>10 Steps</a:t>
            </a:r>
          </a:p>
          <a:p>
            <a:pPr marL="0" lvl="0" indent="0" algn="ctr" rtl="0">
              <a:lnSpc>
                <a:spcPct val="90000"/>
              </a:lnSpc>
              <a:spcBef>
                <a:spcPts val="0"/>
              </a:spcBef>
              <a:spcAft>
                <a:spcPts val="0"/>
              </a:spcAft>
              <a:buClr>
                <a:srgbClr val="385623"/>
              </a:buClr>
              <a:buSzPts val="4000"/>
              <a:buNone/>
            </a:pPr>
            <a:r>
              <a:rPr lang="en-US" sz="3500" b="1" dirty="0">
                <a:solidFill>
                  <a:srgbClr val="1155CC"/>
                </a:solidFill>
              </a:rPr>
              <a:t>Financing</a:t>
            </a:r>
            <a:endParaRPr sz="3500" b="1" dirty="0">
              <a:solidFill>
                <a:srgbClr val="1155CC"/>
              </a:solidFill>
            </a:endParaRPr>
          </a:p>
          <a:p>
            <a:pPr marL="0" lvl="0" indent="0" algn="ctr" rtl="0">
              <a:lnSpc>
                <a:spcPct val="90000"/>
              </a:lnSpc>
              <a:spcBef>
                <a:spcPts val="0"/>
              </a:spcBef>
              <a:spcAft>
                <a:spcPts val="0"/>
              </a:spcAft>
              <a:buClr>
                <a:srgbClr val="385623"/>
              </a:buClr>
              <a:buSzPts val="4000"/>
              <a:buNone/>
            </a:pPr>
            <a:r>
              <a:rPr lang="en-US" sz="3300" b="1" dirty="0">
                <a:solidFill>
                  <a:srgbClr val="1155CC"/>
                </a:solidFill>
              </a:rPr>
              <a:t>Q&amp;A</a:t>
            </a:r>
            <a:endParaRPr sz="3300" b="1" dirty="0">
              <a:solidFill>
                <a:srgbClr val="1155CC"/>
              </a:solidFill>
            </a:endParaRPr>
          </a:p>
          <a:p>
            <a:pPr marL="0" lvl="0" indent="0" algn="ctr" rtl="0">
              <a:lnSpc>
                <a:spcPct val="90000"/>
              </a:lnSpc>
              <a:spcBef>
                <a:spcPts val="1000"/>
              </a:spcBef>
              <a:spcAft>
                <a:spcPts val="0"/>
              </a:spcAft>
              <a:buClr>
                <a:srgbClr val="385623"/>
              </a:buClr>
              <a:buSzPts val="4000"/>
              <a:buNone/>
            </a:pPr>
            <a:endParaRPr sz="3300" dirty="0">
              <a:solidFill>
                <a:srgbClr val="1155CC"/>
              </a:solidFill>
            </a:endParaRPr>
          </a:p>
        </p:txBody>
      </p:sp>
      <p:pic>
        <p:nvPicPr>
          <p:cNvPr id="101" name="Google Shape;101;p2" descr="A picture containing grass, outdoor, mountain, field&#10;&#10;Description automatically generated"/>
          <p:cNvPicPr preferRelativeResize="0"/>
          <p:nvPr/>
        </p:nvPicPr>
        <p:blipFill rotWithShape="1">
          <a:blip r:embed="rId3">
            <a:alphaModFix/>
          </a:blip>
          <a:srcRect l="7890" r="-3419"/>
          <a:stretch/>
        </p:blipFill>
        <p:spPr>
          <a:xfrm>
            <a:off x="7334965" y="1399674"/>
            <a:ext cx="4785486" cy="2810375"/>
          </a:xfrm>
          <a:prstGeom prst="rect">
            <a:avLst/>
          </a:prstGeom>
          <a:noFill/>
          <a:ln>
            <a:noFill/>
          </a:ln>
        </p:spPr>
      </p:pic>
      <p:pic>
        <p:nvPicPr>
          <p:cNvPr id="102" name="Google Shape;102;p2" descr="Solar panels on a roof&#10;&#10;Description automatically generated"/>
          <p:cNvPicPr preferRelativeResize="0"/>
          <p:nvPr/>
        </p:nvPicPr>
        <p:blipFill rotWithShape="1">
          <a:blip r:embed="rId4">
            <a:alphaModFix/>
          </a:blip>
          <a:srcRect t="-8144" b="-14149"/>
          <a:stretch/>
        </p:blipFill>
        <p:spPr>
          <a:xfrm>
            <a:off x="939039" y="1275845"/>
            <a:ext cx="4785486" cy="3058031"/>
          </a:xfrm>
          <a:prstGeom prst="rect">
            <a:avLst/>
          </a:prstGeom>
          <a:noFill/>
          <a:ln>
            <a:noFill/>
          </a:ln>
        </p:spPr>
      </p:pic>
      <p:sp>
        <p:nvSpPr>
          <p:cNvPr id="103" name="Google Shape;103;p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2"/>
          <p:cNvPicPr preferRelativeResize="0"/>
          <p:nvPr/>
        </p:nvPicPr>
        <p:blipFill>
          <a:blip r:embed="rId3">
            <a:alphaModFix/>
          </a:blip>
          <a:stretch>
            <a:fillRect/>
          </a:stretch>
        </p:blipFill>
        <p:spPr>
          <a:xfrm>
            <a:off x="0" y="1"/>
            <a:ext cx="12192024" cy="6858001"/>
          </a:xfrm>
          <a:prstGeom prst="rect">
            <a:avLst/>
          </a:prstGeom>
          <a:noFill/>
          <a:ln>
            <a:noFill/>
          </a:ln>
        </p:spPr>
      </p:pic>
      <p:sp>
        <p:nvSpPr>
          <p:cNvPr id="179" name="Google Shape;179;p32"/>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fld id="{00000000-1234-1234-1234-123412341234}" type="slidenum">
              <a:rPr lang="en"/>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30c05654c0_0_25"/>
          <p:cNvSpPr txBox="1">
            <a:spLocks noGrp="1"/>
          </p:cNvSpPr>
          <p:nvPr>
            <p:ph type="title"/>
          </p:nvPr>
        </p:nvSpPr>
        <p:spPr>
          <a:xfrm>
            <a:off x="535800" y="136900"/>
            <a:ext cx="10818000" cy="1451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solidFill>
                  <a:srgbClr val="0070C0"/>
                </a:solidFill>
              </a:rPr>
              <a:t>7.  </a:t>
            </a:r>
            <a:r>
              <a:rPr lang="en-US" b="1" u="sng" dirty="0">
                <a:solidFill>
                  <a:srgbClr val="0070C0"/>
                </a:solidFill>
              </a:rPr>
              <a:t>Issue a Request for Proposal</a:t>
            </a:r>
            <a:endParaRPr b="1" u="sng" dirty="0">
              <a:solidFill>
                <a:srgbClr val="0070C0"/>
              </a:solidFill>
            </a:endParaRPr>
          </a:p>
        </p:txBody>
      </p:sp>
      <p:sp>
        <p:nvSpPr>
          <p:cNvPr id="239" name="Google Shape;239;g230c05654c0_0_25"/>
          <p:cNvSpPr txBox="1">
            <a:spLocks noGrp="1"/>
          </p:cNvSpPr>
          <p:nvPr>
            <p:ph type="body" idx="1"/>
          </p:nvPr>
        </p:nvSpPr>
        <p:spPr>
          <a:xfrm>
            <a:off x="535900" y="1588600"/>
            <a:ext cx="10818000" cy="4588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Toolkit has a generic RFP</a:t>
            </a:r>
            <a:endParaRPr dirty="0"/>
          </a:p>
          <a:p>
            <a:pPr marL="457200" lvl="0" indent="0" algn="l" rtl="0">
              <a:spcBef>
                <a:spcPts val="1000"/>
              </a:spcBef>
              <a:spcAft>
                <a:spcPts val="0"/>
              </a:spcAft>
              <a:buNone/>
            </a:pPr>
            <a:r>
              <a:rPr lang="en-US" dirty="0"/>
              <a:t>Important elements:  Installer qualifications, Experience, References</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Consider bidding the project both ways</a:t>
            </a:r>
            <a:endParaRPr dirty="0"/>
          </a:p>
          <a:p>
            <a:pPr marL="0" lvl="0" indent="0" algn="l" rtl="0">
              <a:spcBef>
                <a:spcPts val="1000"/>
              </a:spcBef>
              <a:spcAft>
                <a:spcPts val="0"/>
              </a:spcAft>
              <a:buNone/>
            </a:pPr>
            <a:r>
              <a:rPr lang="en-US" dirty="0"/>
              <a:t>(Direct ownership and Third-party) to</a:t>
            </a:r>
            <a:endParaRPr dirty="0"/>
          </a:p>
          <a:p>
            <a:pPr marL="0" lvl="0" indent="0" algn="l" rtl="0">
              <a:spcBef>
                <a:spcPts val="1000"/>
              </a:spcBef>
              <a:spcAft>
                <a:spcPts val="0"/>
              </a:spcAft>
              <a:buNone/>
            </a:pPr>
            <a:r>
              <a:rPr lang="en-US" dirty="0"/>
              <a:t>learn best option</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Send RFP to qualified installers</a:t>
            </a:r>
            <a:endParaRPr dirty="0"/>
          </a:p>
        </p:txBody>
      </p:sp>
      <p:pic>
        <p:nvPicPr>
          <p:cNvPr id="240" name="Google Shape;240;g230c05654c0_0_25"/>
          <p:cNvPicPr preferRelativeResize="0"/>
          <p:nvPr/>
        </p:nvPicPr>
        <p:blipFill>
          <a:blip r:embed="rId3">
            <a:alphaModFix/>
          </a:blip>
          <a:stretch>
            <a:fillRect/>
          </a:stretch>
        </p:blipFill>
        <p:spPr>
          <a:xfrm>
            <a:off x="6497925" y="3058750"/>
            <a:ext cx="5653825" cy="3799250"/>
          </a:xfrm>
          <a:prstGeom prst="rect">
            <a:avLst/>
          </a:prstGeom>
          <a:noFill/>
          <a:ln>
            <a:noFill/>
          </a:ln>
        </p:spPr>
      </p:pic>
      <p:sp>
        <p:nvSpPr>
          <p:cNvPr id="241" name="Google Shape;241;g230c05654c0_0_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30c05654c0_0_30"/>
          <p:cNvSpPr txBox="1">
            <a:spLocks noGrp="1"/>
          </p:cNvSpPr>
          <p:nvPr>
            <p:ph type="title"/>
          </p:nvPr>
        </p:nvSpPr>
        <p:spPr>
          <a:xfrm>
            <a:off x="838200" y="365125"/>
            <a:ext cx="10515600" cy="956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0070C0"/>
                </a:solidFill>
              </a:rPr>
              <a:t>8.  </a:t>
            </a:r>
            <a:r>
              <a:rPr lang="en-US" b="1" u="sng">
                <a:solidFill>
                  <a:srgbClr val="0070C0"/>
                </a:solidFill>
              </a:rPr>
              <a:t>Select Solar Installer &amp; Issue Contract</a:t>
            </a:r>
            <a:endParaRPr b="1" u="sng">
              <a:solidFill>
                <a:srgbClr val="0070C0"/>
              </a:solidFill>
            </a:endParaRPr>
          </a:p>
        </p:txBody>
      </p:sp>
      <p:sp>
        <p:nvSpPr>
          <p:cNvPr id="247" name="Google Shape;247;g230c05654c0_0_30"/>
          <p:cNvSpPr txBox="1">
            <a:spLocks noGrp="1"/>
          </p:cNvSpPr>
          <p:nvPr>
            <p:ph type="body" idx="1"/>
          </p:nvPr>
        </p:nvSpPr>
        <p:spPr>
          <a:xfrm>
            <a:off x="838200" y="1994175"/>
            <a:ext cx="10515600" cy="4182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Scoring responses to the RFP - what is important to you and the project</a:t>
            </a:r>
            <a:endParaRPr/>
          </a:p>
          <a:p>
            <a:pPr marL="0" lvl="0" indent="0" algn="l" rtl="0">
              <a:spcBef>
                <a:spcPts val="1000"/>
              </a:spcBef>
              <a:spcAft>
                <a:spcPts val="0"/>
              </a:spcAft>
              <a:buNone/>
            </a:pPr>
            <a:endParaRPr/>
          </a:p>
          <a:p>
            <a:pPr marL="0" lvl="0" indent="0" algn="l" rtl="0">
              <a:spcBef>
                <a:spcPts val="1000"/>
              </a:spcBef>
              <a:spcAft>
                <a:spcPts val="0"/>
              </a:spcAft>
              <a:buNone/>
            </a:pPr>
            <a:r>
              <a:rPr lang="en-US"/>
              <a:t>What to include in the project contract</a:t>
            </a:r>
            <a:endParaRPr/>
          </a:p>
          <a:p>
            <a:pPr marL="0" lvl="0" indent="0" algn="l" rtl="0">
              <a:spcBef>
                <a:spcPts val="1000"/>
              </a:spcBef>
              <a:spcAft>
                <a:spcPts val="0"/>
              </a:spcAft>
              <a:buNone/>
            </a:pPr>
            <a:endParaRPr/>
          </a:p>
          <a:p>
            <a:pPr marL="0" lvl="0" indent="0" algn="l" rtl="0">
              <a:spcBef>
                <a:spcPts val="1000"/>
              </a:spcBef>
              <a:spcAft>
                <a:spcPts val="0"/>
              </a:spcAft>
              <a:buNone/>
            </a:pPr>
            <a:r>
              <a:rPr lang="en-US"/>
              <a:t>What to watch out for in the project contract</a:t>
            </a:r>
            <a:endParaRPr/>
          </a:p>
          <a:p>
            <a:pPr marL="0" lvl="0" indent="457200" algn="l" rtl="0">
              <a:spcBef>
                <a:spcPts val="1000"/>
              </a:spcBef>
              <a:spcAft>
                <a:spcPts val="0"/>
              </a:spcAft>
              <a:buNone/>
            </a:pPr>
            <a:endParaRPr/>
          </a:p>
        </p:txBody>
      </p:sp>
      <p:pic>
        <p:nvPicPr>
          <p:cNvPr id="248" name="Google Shape;248;g230c05654c0_0_30"/>
          <p:cNvPicPr preferRelativeResize="0"/>
          <p:nvPr/>
        </p:nvPicPr>
        <p:blipFill>
          <a:blip r:embed="rId3">
            <a:alphaModFix/>
          </a:blip>
          <a:stretch>
            <a:fillRect/>
          </a:stretch>
        </p:blipFill>
        <p:spPr>
          <a:xfrm>
            <a:off x="8257195" y="3220850"/>
            <a:ext cx="3450000" cy="2296150"/>
          </a:xfrm>
          <a:prstGeom prst="rect">
            <a:avLst/>
          </a:prstGeom>
          <a:noFill/>
          <a:ln>
            <a:noFill/>
          </a:ln>
        </p:spPr>
      </p:pic>
      <p:sp>
        <p:nvSpPr>
          <p:cNvPr id="249" name="Google Shape;249;g230c05654c0_0_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30c05654c0_0_35"/>
          <p:cNvSpPr txBox="1">
            <a:spLocks noGrp="1"/>
          </p:cNvSpPr>
          <p:nvPr>
            <p:ph type="title"/>
          </p:nvPr>
        </p:nvSpPr>
        <p:spPr>
          <a:xfrm>
            <a:off x="704850" y="135850"/>
            <a:ext cx="1064895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solidFill>
                  <a:srgbClr val="0070C0"/>
                </a:solidFill>
              </a:rPr>
              <a:t>9.  </a:t>
            </a:r>
            <a:r>
              <a:rPr lang="en-US" b="1" u="sng" dirty="0">
                <a:solidFill>
                  <a:srgbClr val="0070C0"/>
                </a:solidFill>
              </a:rPr>
              <a:t>Oversee Construction and Installation</a:t>
            </a:r>
            <a:endParaRPr b="1" u="sng" dirty="0">
              <a:solidFill>
                <a:srgbClr val="0070C0"/>
              </a:solidFill>
            </a:endParaRPr>
          </a:p>
        </p:txBody>
      </p:sp>
      <p:sp>
        <p:nvSpPr>
          <p:cNvPr id="255" name="Google Shape;255;g230c05654c0_0_35"/>
          <p:cNvSpPr txBox="1">
            <a:spLocks noGrp="1"/>
          </p:cNvSpPr>
          <p:nvPr>
            <p:ph type="body" idx="1"/>
          </p:nvPr>
        </p:nvSpPr>
        <p:spPr>
          <a:xfrm>
            <a:off x="590325" y="1600200"/>
            <a:ext cx="10515600" cy="459897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Importance of regular communication -  Facilities Manager</a:t>
            </a:r>
            <a:endParaRPr/>
          </a:p>
          <a:p>
            <a:pPr marL="0" lvl="0" indent="0" algn="l" rtl="0">
              <a:spcBef>
                <a:spcPts val="1000"/>
              </a:spcBef>
              <a:spcAft>
                <a:spcPts val="0"/>
              </a:spcAft>
              <a:buNone/>
            </a:pPr>
            <a:r>
              <a:rPr lang="en-US"/>
              <a:t>Contract deliverables / milestones:</a:t>
            </a:r>
            <a:endParaRPr/>
          </a:p>
          <a:p>
            <a:pPr marL="457200" lvl="0" indent="-342900" algn="l" rtl="0">
              <a:spcBef>
                <a:spcPts val="1000"/>
              </a:spcBef>
              <a:spcAft>
                <a:spcPts val="0"/>
              </a:spcAft>
              <a:buSzPts val="1800"/>
              <a:buChar char="•"/>
            </a:pPr>
            <a:r>
              <a:rPr lang="en-US"/>
              <a:t> system design</a:t>
            </a:r>
            <a:endParaRPr/>
          </a:p>
          <a:p>
            <a:pPr marL="457200" lvl="0" indent="-342900" algn="l" rtl="0">
              <a:spcBef>
                <a:spcPts val="0"/>
              </a:spcBef>
              <a:spcAft>
                <a:spcPts val="0"/>
              </a:spcAft>
              <a:buSzPts val="1800"/>
              <a:buChar char="•"/>
            </a:pPr>
            <a:r>
              <a:rPr lang="en-US"/>
              <a:t> equipment selection </a:t>
            </a:r>
            <a:endParaRPr/>
          </a:p>
          <a:p>
            <a:pPr marL="457200" lvl="0" indent="-342900" algn="l" rtl="0">
              <a:spcBef>
                <a:spcPts val="0"/>
              </a:spcBef>
              <a:spcAft>
                <a:spcPts val="0"/>
              </a:spcAft>
              <a:buSzPts val="1800"/>
              <a:buChar char="•"/>
            </a:pPr>
            <a:r>
              <a:rPr lang="en-US"/>
              <a:t> interconnection approval </a:t>
            </a:r>
            <a:endParaRPr/>
          </a:p>
          <a:p>
            <a:pPr marL="457200" lvl="0" indent="-342900" algn="l" rtl="0">
              <a:spcBef>
                <a:spcPts val="0"/>
              </a:spcBef>
              <a:spcAft>
                <a:spcPts val="0"/>
              </a:spcAft>
              <a:buSzPts val="1800"/>
              <a:buChar char="•"/>
            </a:pPr>
            <a:r>
              <a:rPr lang="en-US"/>
              <a:t> permits</a:t>
            </a:r>
            <a:endParaRPr/>
          </a:p>
          <a:p>
            <a:pPr marL="457200" lvl="0" indent="-342900" algn="l" rtl="0">
              <a:spcBef>
                <a:spcPts val="0"/>
              </a:spcBef>
              <a:spcAft>
                <a:spcPts val="0"/>
              </a:spcAft>
              <a:buSzPts val="1800"/>
              <a:buChar char="•"/>
            </a:pPr>
            <a:r>
              <a:rPr lang="en-US"/>
              <a:t> construction</a:t>
            </a:r>
            <a:endParaRPr/>
          </a:p>
          <a:p>
            <a:pPr marL="457200" lvl="0" indent="-342900" algn="l" rtl="0">
              <a:spcBef>
                <a:spcPts val="0"/>
              </a:spcBef>
              <a:spcAft>
                <a:spcPts val="0"/>
              </a:spcAft>
              <a:buSzPts val="1800"/>
              <a:buChar char="•"/>
            </a:pPr>
            <a:r>
              <a:rPr lang="en-US"/>
              <a:t> commissioning</a:t>
            </a:r>
            <a:endParaRPr/>
          </a:p>
          <a:p>
            <a:pPr marL="457200" lvl="0" indent="-342900" algn="l" rtl="0">
              <a:spcBef>
                <a:spcPts val="0"/>
              </a:spcBef>
              <a:spcAft>
                <a:spcPts val="0"/>
              </a:spcAft>
              <a:buSzPts val="1800"/>
              <a:buChar char="•"/>
            </a:pPr>
            <a:r>
              <a:rPr lang="en-US"/>
              <a:t> inspection</a:t>
            </a:r>
            <a:endParaRPr/>
          </a:p>
          <a:p>
            <a:pPr marL="457200" lvl="0" indent="-342900" algn="l" rtl="0">
              <a:spcBef>
                <a:spcPts val="0"/>
              </a:spcBef>
              <a:spcAft>
                <a:spcPts val="0"/>
              </a:spcAft>
              <a:buSzPts val="1800"/>
              <a:buChar char="•"/>
            </a:pPr>
            <a:r>
              <a:rPr lang="en-US"/>
              <a:t> Permission to Operate (PTO)</a:t>
            </a:r>
            <a:endParaRPr/>
          </a:p>
        </p:txBody>
      </p:sp>
      <p:pic>
        <p:nvPicPr>
          <p:cNvPr id="256" name="Google Shape;256;g230c05654c0_0_35"/>
          <p:cNvPicPr preferRelativeResize="0"/>
          <p:nvPr/>
        </p:nvPicPr>
        <p:blipFill rotWithShape="1">
          <a:blip r:embed="rId3">
            <a:alphaModFix/>
          </a:blip>
          <a:srcRect t="10725" b="3334"/>
          <a:stretch/>
        </p:blipFill>
        <p:spPr>
          <a:xfrm>
            <a:off x="5632075" y="3390350"/>
            <a:ext cx="6401652" cy="3201426"/>
          </a:xfrm>
          <a:prstGeom prst="rect">
            <a:avLst/>
          </a:prstGeom>
          <a:noFill/>
          <a:ln>
            <a:noFill/>
          </a:ln>
        </p:spPr>
      </p:pic>
      <p:sp>
        <p:nvSpPr>
          <p:cNvPr id="257" name="Google Shape;257;g230c05654c0_0_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3c9bfe7817_0_15"/>
          <p:cNvSpPr txBox="1">
            <a:spLocks noGrp="1"/>
          </p:cNvSpPr>
          <p:nvPr>
            <p:ph type="title"/>
          </p:nvPr>
        </p:nvSpPr>
        <p:spPr>
          <a:xfrm>
            <a:off x="342450" y="166775"/>
            <a:ext cx="10899900" cy="911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0070C0"/>
                </a:solidFill>
              </a:rPr>
              <a:t>10.  </a:t>
            </a:r>
            <a:r>
              <a:rPr lang="en-US" b="1" u="sng">
                <a:solidFill>
                  <a:srgbClr val="0070C0"/>
                </a:solidFill>
              </a:rPr>
              <a:t>Monitor Performance and Maintenance</a:t>
            </a:r>
            <a:endParaRPr b="1" u="sng">
              <a:solidFill>
                <a:srgbClr val="0070C0"/>
              </a:solidFill>
            </a:endParaRPr>
          </a:p>
        </p:txBody>
      </p:sp>
      <p:sp>
        <p:nvSpPr>
          <p:cNvPr id="263" name="Google Shape;263;g23c9bfe7817_0_15"/>
          <p:cNvSpPr txBox="1">
            <a:spLocks noGrp="1"/>
          </p:cNvSpPr>
          <p:nvPr>
            <p:ph type="body" idx="1"/>
          </p:nvPr>
        </p:nvSpPr>
        <p:spPr>
          <a:xfrm>
            <a:off x="342450" y="993738"/>
            <a:ext cx="10515600" cy="2435262"/>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Monitoring performance - paying attention to output</a:t>
            </a:r>
            <a:endParaRPr dirty="0"/>
          </a:p>
          <a:p>
            <a:pPr marL="457200" lvl="0" indent="-342900" algn="l" rtl="0">
              <a:spcBef>
                <a:spcPts val="1000"/>
              </a:spcBef>
              <a:spcAft>
                <a:spcPts val="0"/>
              </a:spcAft>
              <a:buSzPts val="1800"/>
              <a:buChar char="•"/>
            </a:pPr>
            <a:r>
              <a:rPr lang="en-US" dirty="0"/>
              <a:t>O&amp;M contract</a:t>
            </a:r>
            <a:endParaRPr dirty="0"/>
          </a:p>
          <a:p>
            <a:pPr marL="457200" lvl="0" indent="-342900" algn="l" rtl="0">
              <a:spcBef>
                <a:spcPts val="0"/>
              </a:spcBef>
              <a:spcAft>
                <a:spcPts val="0"/>
              </a:spcAft>
              <a:buSzPts val="1800"/>
              <a:buChar char="•"/>
            </a:pPr>
            <a:r>
              <a:rPr lang="en-US" dirty="0"/>
              <a:t>Inverter replacement - 10-12 years</a:t>
            </a:r>
            <a:endParaRPr dirty="0"/>
          </a:p>
          <a:p>
            <a:pPr marL="457200" lvl="0" indent="-342900" algn="l" rtl="0">
              <a:spcBef>
                <a:spcPts val="0"/>
              </a:spcBef>
              <a:spcAft>
                <a:spcPts val="0"/>
              </a:spcAft>
              <a:buSzPts val="1800"/>
              <a:buChar char="•"/>
            </a:pPr>
            <a:r>
              <a:rPr lang="en-US" dirty="0"/>
              <a:t>Using data for STEM education</a:t>
            </a:r>
            <a:endParaRPr dirty="0"/>
          </a:p>
        </p:txBody>
      </p:sp>
      <p:sp>
        <p:nvSpPr>
          <p:cNvPr id="264" name="Google Shape;264;g23c9bfe7817_0_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265" name="Google Shape;265;g23c9bfe7817_0_15"/>
          <p:cNvPicPr preferRelativeResize="0"/>
          <p:nvPr/>
        </p:nvPicPr>
        <p:blipFill>
          <a:blip r:embed="rId3">
            <a:alphaModFix/>
          </a:blip>
          <a:stretch>
            <a:fillRect/>
          </a:stretch>
        </p:blipFill>
        <p:spPr>
          <a:xfrm>
            <a:off x="733427" y="4766950"/>
            <a:ext cx="5505448" cy="1954500"/>
          </a:xfrm>
          <a:prstGeom prst="rect">
            <a:avLst/>
          </a:prstGeom>
          <a:noFill/>
          <a:ln w="9525" cap="flat" cmpd="sng">
            <a:solidFill>
              <a:schemeClr val="dk2"/>
            </a:solidFill>
            <a:prstDash val="solid"/>
            <a:round/>
            <a:headEnd type="none" w="sm" len="sm"/>
            <a:tailEnd type="none" w="sm" len="sm"/>
          </a:ln>
        </p:spPr>
      </p:pic>
      <p:pic>
        <p:nvPicPr>
          <p:cNvPr id="266" name="Google Shape;266;g23c9bfe7817_0_15"/>
          <p:cNvPicPr preferRelativeResize="0"/>
          <p:nvPr/>
        </p:nvPicPr>
        <p:blipFill>
          <a:blip r:embed="rId4">
            <a:alphaModFix/>
          </a:blip>
          <a:stretch>
            <a:fillRect/>
          </a:stretch>
        </p:blipFill>
        <p:spPr>
          <a:xfrm>
            <a:off x="6238875" y="4766950"/>
            <a:ext cx="5114925" cy="1897563"/>
          </a:xfrm>
          <a:prstGeom prst="rect">
            <a:avLst/>
          </a:prstGeom>
          <a:noFill/>
          <a:ln w="9525" cap="flat" cmpd="sng">
            <a:solidFill>
              <a:schemeClr val="dk2"/>
            </a:solidFill>
            <a:prstDash val="solid"/>
            <a:round/>
            <a:headEnd type="none" w="sm" len="sm"/>
            <a:tailEnd type="none" w="sm" len="sm"/>
          </a:ln>
        </p:spPr>
      </p:pic>
      <p:pic>
        <p:nvPicPr>
          <p:cNvPr id="267" name="Google Shape;267;g23c9bfe7817_0_15"/>
          <p:cNvPicPr preferRelativeResize="0"/>
          <p:nvPr/>
        </p:nvPicPr>
        <p:blipFill rotWithShape="1">
          <a:blip r:embed="rId5">
            <a:alphaModFix/>
          </a:blip>
          <a:srcRect l="26051"/>
          <a:stretch/>
        </p:blipFill>
        <p:spPr>
          <a:xfrm>
            <a:off x="8324850" y="1367225"/>
            <a:ext cx="3706842" cy="3110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30c05654c0_0_7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solidFill>
                  <a:srgbClr val="0070C0"/>
                </a:solidFill>
              </a:rPr>
              <a:t>Questions &amp; Discussion </a:t>
            </a:r>
            <a:endParaRPr b="1">
              <a:solidFill>
                <a:srgbClr val="0070C0"/>
              </a:solidFill>
            </a:endParaRPr>
          </a:p>
        </p:txBody>
      </p:sp>
      <p:sp>
        <p:nvSpPr>
          <p:cNvPr id="283" name="Google Shape;283;g230c05654c0_0_70"/>
          <p:cNvSpPr txBox="1">
            <a:spLocks noGrp="1"/>
          </p:cNvSpPr>
          <p:nvPr>
            <p:ph type="body" idx="1"/>
          </p:nvPr>
        </p:nvSpPr>
        <p:spPr>
          <a:xfrm>
            <a:off x="838200" y="1863900"/>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dirty="0"/>
              <a:t>Liz Robinson</a:t>
            </a:r>
            <a:endParaRPr dirty="0"/>
          </a:p>
          <a:p>
            <a:pPr marL="0" lvl="0" indent="0" algn="ctr" rtl="0">
              <a:spcBef>
                <a:spcPts val="1000"/>
              </a:spcBef>
              <a:spcAft>
                <a:spcPts val="0"/>
              </a:spcAft>
              <a:buNone/>
            </a:pPr>
            <a:r>
              <a:rPr lang="en-US" dirty="0"/>
              <a:t>Executive Director </a:t>
            </a:r>
            <a:endParaRPr dirty="0"/>
          </a:p>
          <a:p>
            <a:pPr marL="0" lvl="0" indent="0" algn="ctr" rtl="0">
              <a:spcBef>
                <a:spcPts val="1000"/>
              </a:spcBef>
              <a:spcAft>
                <a:spcPts val="0"/>
              </a:spcAft>
              <a:buNone/>
            </a:pPr>
            <a:r>
              <a:rPr lang="en-US" sz="4000" b="1" dirty="0">
                <a:solidFill>
                  <a:schemeClr val="accent1"/>
                </a:solidFill>
              </a:rPr>
              <a:t>Philadelphia Solar Energy Association</a:t>
            </a:r>
            <a:endParaRPr sz="4000" b="1" dirty="0">
              <a:solidFill>
                <a:schemeClr val="accent1"/>
              </a:solidFill>
            </a:endParaRPr>
          </a:p>
          <a:p>
            <a:pPr marL="0" lvl="0" indent="0" algn="ctr" rtl="0">
              <a:spcBef>
                <a:spcPts val="1000"/>
              </a:spcBef>
              <a:spcAft>
                <a:spcPts val="0"/>
              </a:spcAft>
              <a:buNone/>
            </a:pPr>
            <a:r>
              <a:rPr lang="en-US" u="sng" dirty="0">
                <a:solidFill>
                  <a:schemeClr val="hlink"/>
                </a:solidFill>
                <a:hlinkClick r:id="rId3"/>
              </a:rPr>
              <a:t>lizhrob2@gmail.com</a:t>
            </a:r>
            <a:endParaRPr dirty="0"/>
          </a:p>
          <a:p>
            <a:pPr marL="0" lvl="0" indent="0" algn="ctr" rtl="0">
              <a:spcBef>
                <a:spcPts val="1000"/>
              </a:spcBef>
              <a:spcAft>
                <a:spcPts val="0"/>
              </a:spcAft>
              <a:buNone/>
            </a:pPr>
            <a:endParaRPr dirty="0"/>
          </a:p>
        </p:txBody>
      </p:sp>
      <p:pic>
        <p:nvPicPr>
          <p:cNvPr id="284" name="Google Shape;284;g230c05654c0_0_70"/>
          <p:cNvPicPr preferRelativeResize="0"/>
          <p:nvPr/>
        </p:nvPicPr>
        <p:blipFill>
          <a:blip r:embed="rId4">
            <a:alphaModFix/>
          </a:blip>
          <a:stretch>
            <a:fillRect/>
          </a:stretch>
        </p:blipFill>
        <p:spPr>
          <a:xfrm>
            <a:off x="5249144" y="4552450"/>
            <a:ext cx="1693712" cy="1733275"/>
          </a:xfrm>
          <a:prstGeom prst="rect">
            <a:avLst/>
          </a:prstGeom>
          <a:noFill/>
          <a:ln>
            <a:noFill/>
          </a:ln>
        </p:spPr>
      </p:pic>
      <p:sp>
        <p:nvSpPr>
          <p:cNvPr id="285" name="Google Shape;285;g230c05654c0_0_7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descr="A picture containing timeline&#10;&#10;Description automatically generated"/>
          <p:cNvPicPr preferRelativeResize="0"/>
          <p:nvPr/>
        </p:nvPicPr>
        <p:blipFill rotWithShape="1">
          <a:blip r:embed="rId3">
            <a:alphaModFix/>
          </a:blip>
          <a:srcRect/>
          <a:stretch/>
        </p:blipFill>
        <p:spPr>
          <a:xfrm>
            <a:off x="361318" y="1739348"/>
            <a:ext cx="11469364" cy="5118652"/>
          </a:xfrm>
          <a:prstGeom prst="rect">
            <a:avLst/>
          </a:prstGeom>
          <a:noFill/>
          <a:ln>
            <a:noFill/>
          </a:ln>
        </p:spPr>
      </p:pic>
      <p:sp>
        <p:nvSpPr>
          <p:cNvPr id="109" name="Google Shape;109;p3"/>
          <p:cNvSpPr txBox="1">
            <a:spLocks noGrp="1"/>
          </p:cNvSpPr>
          <p:nvPr>
            <p:ph type="ctrTitle"/>
          </p:nvPr>
        </p:nvSpPr>
        <p:spPr>
          <a:xfrm>
            <a:off x="1524000" y="317241"/>
            <a:ext cx="9144000" cy="179147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Calibri"/>
              <a:buNone/>
            </a:pPr>
            <a:r>
              <a:rPr lang="en-US" sz="4800" b="1" u="sng">
                <a:solidFill>
                  <a:schemeClr val="accent1"/>
                </a:solidFill>
              </a:rPr>
              <a:t>Inflation Reduction Act (IRA)</a:t>
            </a:r>
            <a:br>
              <a:rPr lang="en-US" sz="4800" b="1" u="sng">
                <a:solidFill>
                  <a:schemeClr val="accent1"/>
                </a:solidFill>
              </a:rPr>
            </a:br>
            <a:r>
              <a:rPr lang="en-US" sz="3600" b="1">
                <a:solidFill>
                  <a:schemeClr val="accent1"/>
                </a:solidFill>
              </a:rPr>
              <a:t>$369 Billion for Climate Action</a:t>
            </a:r>
            <a:br>
              <a:rPr lang="en-US" sz="3600" b="1">
                <a:solidFill>
                  <a:schemeClr val="accent1"/>
                </a:solidFill>
              </a:rPr>
            </a:br>
            <a:r>
              <a:rPr lang="en-US" sz="3600" b="1">
                <a:solidFill>
                  <a:schemeClr val="accent1"/>
                </a:solidFill>
              </a:rPr>
              <a:t>Game changer for Schools and Nonprofits</a:t>
            </a:r>
            <a:br>
              <a:rPr lang="en-US" sz="3600" b="1">
                <a:solidFill>
                  <a:schemeClr val="accent1"/>
                </a:solidFill>
              </a:rPr>
            </a:br>
            <a:endParaRPr sz="3600" b="1">
              <a:solidFill>
                <a:schemeClr val="accent1"/>
              </a:solidFill>
            </a:endParaRPr>
          </a:p>
        </p:txBody>
      </p:sp>
      <p:sp>
        <p:nvSpPr>
          <p:cNvPr id="110" name="Google Shape;110;p3"/>
          <p:cNvSpPr txBox="1">
            <a:spLocks noGrp="1"/>
          </p:cNvSpPr>
          <p:nvPr>
            <p:ph type="subTitle" idx="1"/>
          </p:nvPr>
        </p:nvSpPr>
        <p:spPr>
          <a:xfrm rot="10800000" flipH="1">
            <a:off x="6096000" y="5257800"/>
            <a:ext cx="4572000" cy="268357"/>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90000"/>
              </a:lnSpc>
              <a:spcBef>
                <a:spcPts val="0"/>
              </a:spcBef>
              <a:spcAft>
                <a:spcPts val="0"/>
              </a:spcAft>
              <a:buClr>
                <a:schemeClr val="dk1"/>
              </a:buClr>
              <a:buSzPct val="100000"/>
              <a:buNone/>
            </a:pPr>
            <a:endParaRPr/>
          </a:p>
        </p:txBody>
      </p:sp>
      <p:sp>
        <p:nvSpPr>
          <p:cNvPr id="111" name="Google Shape;111;p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descr="A picture containing text, clipart, vector graphics&#10;&#10;Description automatically generated"/>
          <p:cNvPicPr preferRelativeResize="0"/>
          <p:nvPr/>
        </p:nvPicPr>
        <p:blipFill rotWithShape="1">
          <a:blip r:embed="rId3">
            <a:alphaModFix/>
          </a:blip>
          <a:srcRect b="7732"/>
          <a:stretch/>
        </p:blipFill>
        <p:spPr>
          <a:xfrm rot="10800000">
            <a:off x="10316825" y="6949"/>
            <a:ext cx="1875175" cy="1866325"/>
          </a:xfrm>
          <a:prstGeom prst="rect">
            <a:avLst/>
          </a:prstGeom>
          <a:noFill/>
          <a:ln>
            <a:noFill/>
          </a:ln>
        </p:spPr>
      </p:pic>
      <p:sp>
        <p:nvSpPr>
          <p:cNvPr id="117" name="Google Shape;117;p4"/>
          <p:cNvSpPr txBox="1">
            <a:spLocks noGrp="1"/>
          </p:cNvSpPr>
          <p:nvPr>
            <p:ph type="title"/>
          </p:nvPr>
        </p:nvSpPr>
        <p:spPr>
          <a:xfrm>
            <a:off x="838200" y="268941"/>
            <a:ext cx="10515600" cy="142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US" sz="4800" b="1" u="sng">
                <a:solidFill>
                  <a:schemeClr val="accent1"/>
                </a:solidFill>
                <a:latin typeface="Calibri"/>
                <a:ea typeface="Calibri"/>
                <a:cs typeface="Calibri"/>
                <a:sym typeface="Calibri"/>
              </a:rPr>
              <a:t>Investment Tax Credit per the IRA</a:t>
            </a:r>
            <a:endParaRPr/>
          </a:p>
        </p:txBody>
      </p:sp>
      <p:sp>
        <p:nvSpPr>
          <p:cNvPr id="118" name="Google Shape;118;p4"/>
          <p:cNvSpPr txBox="1">
            <a:spLocks noGrp="1"/>
          </p:cNvSpPr>
          <p:nvPr>
            <p:ph type="body" idx="1"/>
          </p:nvPr>
        </p:nvSpPr>
        <p:spPr>
          <a:xfrm>
            <a:off x="838200" y="1797075"/>
            <a:ext cx="10904400" cy="4848300"/>
          </a:xfrm>
          <a:prstGeom prst="rect">
            <a:avLst/>
          </a:prstGeom>
          <a:noFill/>
          <a:ln>
            <a:noFill/>
          </a:ln>
        </p:spPr>
        <p:txBody>
          <a:bodyPr spcFirstLastPara="1" wrap="square" lIns="91425" tIns="45700" rIns="91425" bIns="45700" anchor="t" anchorCtr="0">
            <a:noAutofit/>
          </a:bodyPr>
          <a:lstStyle/>
          <a:p>
            <a:pPr marL="228600" lvl="0" indent="-234950" algn="l" rtl="0">
              <a:lnSpc>
                <a:spcPct val="100000"/>
              </a:lnSpc>
              <a:spcBef>
                <a:spcPts val="0"/>
              </a:spcBef>
              <a:spcAft>
                <a:spcPts val="0"/>
              </a:spcAft>
              <a:buClr>
                <a:schemeClr val="dk1"/>
              </a:buClr>
              <a:buSzPts val="2800"/>
              <a:buChar char="●"/>
            </a:pPr>
            <a:r>
              <a:rPr lang="en-US" dirty="0"/>
              <a:t>Solar Investment Tax Credit (ITC) = 30% if the project &lt; 1 MW; or if project </a:t>
            </a:r>
            <a:r>
              <a:rPr lang="en-US" u="sng" dirty="0"/>
              <a:t>&gt;</a:t>
            </a:r>
            <a:r>
              <a:rPr lang="en-US" dirty="0"/>
              <a:t> 1MW &amp; meets prevailing wage and apprenticeship rules.</a:t>
            </a:r>
            <a:endParaRPr dirty="0"/>
          </a:p>
          <a:p>
            <a:pPr marL="228600" lvl="0" indent="-234950" algn="l" rtl="0">
              <a:lnSpc>
                <a:spcPct val="100000"/>
              </a:lnSpc>
              <a:spcBef>
                <a:spcPts val="1000"/>
              </a:spcBef>
              <a:spcAft>
                <a:spcPts val="0"/>
              </a:spcAft>
              <a:buSzPts val="2800"/>
              <a:buChar char="●"/>
            </a:pPr>
            <a:r>
              <a:rPr lang="en-US" dirty="0"/>
              <a:t>ITC now includes battery storage</a:t>
            </a:r>
            <a:endParaRPr dirty="0"/>
          </a:p>
          <a:p>
            <a:pPr marL="228600" lvl="0" indent="-234950" algn="l" rtl="0">
              <a:lnSpc>
                <a:spcPct val="100000"/>
              </a:lnSpc>
              <a:spcBef>
                <a:spcPts val="1000"/>
              </a:spcBef>
              <a:spcAft>
                <a:spcPts val="0"/>
              </a:spcAft>
              <a:buClr>
                <a:schemeClr val="dk1"/>
              </a:buClr>
              <a:buSzPts val="2800"/>
              <a:buChar char="●"/>
            </a:pPr>
            <a:r>
              <a:rPr lang="en-US" dirty="0"/>
              <a:t>10% adder for domestic content (“Buy America”)</a:t>
            </a:r>
            <a:endParaRPr dirty="0"/>
          </a:p>
          <a:p>
            <a:pPr marL="228600" lvl="0" indent="-234950" algn="l" rtl="0">
              <a:lnSpc>
                <a:spcPct val="100000"/>
              </a:lnSpc>
              <a:spcBef>
                <a:spcPts val="1000"/>
              </a:spcBef>
              <a:spcAft>
                <a:spcPts val="0"/>
              </a:spcAft>
              <a:buClr>
                <a:schemeClr val="dk1"/>
              </a:buClr>
              <a:buSzPts val="2800"/>
              <a:buChar char="●"/>
            </a:pPr>
            <a:r>
              <a:rPr lang="en-US" dirty="0"/>
              <a:t>10% adder for location in </a:t>
            </a:r>
            <a:r>
              <a:rPr lang="en-US" dirty="0">
                <a:solidFill>
                  <a:schemeClr val="hlink"/>
                </a:solidFill>
                <a:uFill>
                  <a:noFill/>
                </a:uFill>
                <a:hlinkClick r:id="rId4"/>
              </a:rPr>
              <a:t>“</a:t>
            </a:r>
            <a:r>
              <a:rPr lang="en-US" u="sng" dirty="0">
                <a:solidFill>
                  <a:schemeClr val="hlink"/>
                </a:solidFill>
                <a:hlinkClick r:id="rId5"/>
              </a:rPr>
              <a:t>energy communities</a:t>
            </a:r>
            <a:r>
              <a:rPr lang="en-US" dirty="0">
                <a:solidFill>
                  <a:schemeClr val="hlink"/>
                </a:solidFill>
                <a:uFill>
                  <a:noFill/>
                </a:uFill>
                <a:hlinkClick r:id="rId5"/>
              </a:rPr>
              <a:t>”</a:t>
            </a:r>
            <a:r>
              <a:rPr lang="en-US" dirty="0">
                <a:solidFill>
                  <a:schemeClr val="hlink"/>
                </a:solidFill>
                <a:uFill>
                  <a:noFill/>
                </a:uFill>
                <a:hlinkClick r:id="rId4"/>
              </a:rPr>
              <a:t> </a:t>
            </a:r>
            <a:r>
              <a:rPr lang="en-US" dirty="0"/>
              <a:t>(communities near a  brownfield, a closed coal mine or coal power plant, or with employment/tax revenue from fossil fuel operation - most of PA</a:t>
            </a:r>
            <a:endParaRPr dirty="0"/>
          </a:p>
          <a:p>
            <a:pPr marL="228600" lvl="0" indent="-234950" algn="l" rtl="0">
              <a:lnSpc>
                <a:spcPct val="100000"/>
              </a:lnSpc>
              <a:spcBef>
                <a:spcPts val="1000"/>
              </a:spcBef>
              <a:spcAft>
                <a:spcPts val="0"/>
              </a:spcAft>
              <a:buSzPts val="2800"/>
              <a:buChar char="●"/>
            </a:pPr>
            <a:r>
              <a:rPr lang="en-US" dirty="0"/>
              <a:t>10% </a:t>
            </a:r>
            <a:r>
              <a:rPr lang="en-US" b="1" dirty="0"/>
              <a:t>competitive</a:t>
            </a:r>
            <a:r>
              <a:rPr lang="en-US" dirty="0"/>
              <a:t> adder for location in a low-income census tract</a:t>
            </a:r>
            <a:endParaRPr dirty="0"/>
          </a:p>
          <a:p>
            <a:pPr marL="228600" lvl="0" indent="-234950" algn="l" rtl="0">
              <a:lnSpc>
                <a:spcPct val="90000"/>
              </a:lnSpc>
              <a:spcBef>
                <a:spcPts val="1000"/>
              </a:spcBef>
              <a:spcAft>
                <a:spcPts val="0"/>
              </a:spcAft>
              <a:buSzPts val="2800"/>
              <a:buChar char="●"/>
            </a:pPr>
            <a:r>
              <a:rPr lang="en-US" dirty="0"/>
              <a:t>IRS has issued</a:t>
            </a:r>
            <a:r>
              <a:rPr lang="en-US" u="sng" dirty="0">
                <a:solidFill>
                  <a:schemeClr val="hlink"/>
                </a:solidFill>
                <a:hlinkClick r:id="rId6"/>
              </a:rPr>
              <a:t> </a:t>
            </a:r>
            <a:r>
              <a:rPr lang="en-US" u="sng" dirty="0">
                <a:solidFill>
                  <a:schemeClr val="hlink"/>
                </a:solidFill>
                <a:hlinkClick r:id="rId7"/>
              </a:rPr>
              <a:t>guidance</a:t>
            </a:r>
            <a:r>
              <a:rPr lang="en-US" dirty="0"/>
              <a:t> </a:t>
            </a:r>
            <a:endParaRPr dirty="0"/>
          </a:p>
          <a:p>
            <a:pPr marL="457200" lvl="1" indent="0" algn="l" rtl="0">
              <a:lnSpc>
                <a:spcPct val="90000"/>
              </a:lnSpc>
              <a:spcBef>
                <a:spcPts val="1000"/>
              </a:spcBef>
              <a:spcAft>
                <a:spcPts val="0"/>
              </a:spcAft>
              <a:buClr>
                <a:schemeClr val="dk1"/>
              </a:buClr>
              <a:buSzPts val="2400"/>
              <a:buNone/>
            </a:pPr>
            <a:endParaRPr sz="2800" dirty="0"/>
          </a:p>
        </p:txBody>
      </p:sp>
      <p:sp>
        <p:nvSpPr>
          <p:cNvPr id="119" name="Google Shape;119;p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5" descr="A picture containing tree, resort&#10;&#10;Description automatically generated"/>
          <p:cNvPicPr preferRelativeResize="0"/>
          <p:nvPr/>
        </p:nvPicPr>
        <p:blipFill rotWithShape="1">
          <a:blip r:embed="rId3">
            <a:alphaModFix/>
          </a:blip>
          <a:srcRect/>
          <a:stretch/>
        </p:blipFill>
        <p:spPr>
          <a:xfrm>
            <a:off x="4916298" y="3561266"/>
            <a:ext cx="7167255" cy="2986356"/>
          </a:xfrm>
          <a:prstGeom prst="rect">
            <a:avLst/>
          </a:prstGeom>
          <a:noFill/>
          <a:ln>
            <a:noFill/>
          </a:ln>
        </p:spPr>
      </p:pic>
      <p:sp>
        <p:nvSpPr>
          <p:cNvPr id="125" name="Google Shape;1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Calibri"/>
              <a:buNone/>
            </a:pPr>
            <a:r>
              <a:rPr lang="en-US" b="1" u="sng">
                <a:solidFill>
                  <a:srgbClr val="0070C0"/>
                </a:solidFill>
              </a:rPr>
              <a:t>Tax-exempt entities are included!</a:t>
            </a:r>
            <a:endParaRPr/>
          </a:p>
        </p:txBody>
      </p:sp>
      <p:sp>
        <p:nvSpPr>
          <p:cNvPr id="126" name="Google Shape;126;p5"/>
          <p:cNvSpPr txBox="1">
            <a:spLocks noGrp="1"/>
          </p:cNvSpPr>
          <p:nvPr>
            <p:ph type="body" idx="1"/>
          </p:nvPr>
        </p:nvSpPr>
        <p:spPr>
          <a:xfrm>
            <a:off x="838200" y="1690687"/>
            <a:ext cx="10515600" cy="44862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dirty="0"/>
              <a:t>For schools, government entities, non-profit organizations, and rural electric co-ops, the ITC is available as an elective payment (</a:t>
            </a:r>
            <a:r>
              <a:rPr lang="en-US" sz="2800" i="1" dirty="0"/>
              <a:t>i.e</a:t>
            </a:r>
            <a:r>
              <a:rPr lang="en-US" sz="2800" dirty="0"/>
              <a:t>. IRS will send you a check) in lieu of a tax credit.</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27" name="Google Shape;127;p5" descr="A picture containing ground, person, sport, solar cell&#10;&#10;Description automatically generated"/>
          <p:cNvPicPr preferRelativeResize="0"/>
          <p:nvPr/>
        </p:nvPicPr>
        <p:blipFill rotWithShape="1">
          <a:blip r:embed="rId4">
            <a:alphaModFix/>
          </a:blip>
          <a:srcRect/>
          <a:stretch/>
        </p:blipFill>
        <p:spPr>
          <a:xfrm>
            <a:off x="660057" y="3561266"/>
            <a:ext cx="4657862" cy="3027610"/>
          </a:xfrm>
          <a:prstGeom prst="rect">
            <a:avLst/>
          </a:prstGeom>
          <a:noFill/>
          <a:ln>
            <a:noFill/>
          </a:ln>
        </p:spPr>
      </p:pic>
      <p:sp>
        <p:nvSpPr>
          <p:cNvPr id="128" name="Google Shape;128;p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2009675" y="89275"/>
            <a:ext cx="9168900" cy="1242000"/>
          </a:xfrm>
          <a:prstGeom prst="rect">
            <a:avLst/>
          </a:prstGeom>
          <a:noFill/>
          <a:ln>
            <a:noFill/>
          </a:ln>
        </p:spPr>
        <p:txBody>
          <a:bodyPr spcFirstLastPara="1" wrap="square" lIns="91425" tIns="45700" rIns="91425" bIns="45700" anchor="ctr" anchorCtr="0">
            <a:normAutofit/>
          </a:bodyPr>
          <a:lstStyle/>
          <a:p>
            <a:pPr marL="457200" lvl="0" indent="457200" algn="l" rtl="0">
              <a:lnSpc>
                <a:spcPct val="90000"/>
              </a:lnSpc>
              <a:spcBef>
                <a:spcPts val="0"/>
              </a:spcBef>
              <a:spcAft>
                <a:spcPts val="0"/>
              </a:spcAft>
              <a:buClr>
                <a:srgbClr val="0070C0"/>
              </a:buClr>
              <a:buSzPts val="4400"/>
              <a:buFont typeface="Calibri"/>
              <a:buNone/>
            </a:pPr>
            <a:r>
              <a:rPr lang="en-US" b="1" u="sng">
                <a:solidFill>
                  <a:srgbClr val="0070C0"/>
                </a:solidFill>
              </a:rPr>
              <a:t>Advantages of Going Solar  </a:t>
            </a:r>
            <a:endParaRPr>
              <a:solidFill>
                <a:srgbClr val="0070C0"/>
              </a:solidFill>
            </a:endParaRPr>
          </a:p>
        </p:txBody>
      </p:sp>
      <p:sp>
        <p:nvSpPr>
          <p:cNvPr id="134" name="Google Shape;134;p6"/>
          <p:cNvSpPr txBox="1">
            <a:spLocks noGrp="1"/>
          </p:cNvSpPr>
          <p:nvPr>
            <p:ph type="body" idx="1"/>
          </p:nvPr>
        </p:nvSpPr>
        <p:spPr>
          <a:xfrm>
            <a:off x="27225" y="1455125"/>
            <a:ext cx="6740100" cy="5322000"/>
          </a:xfrm>
          <a:prstGeom prst="rect">
            <a:avLst/>
          </a:prstGeom>
          <a:noFill/>
          <a:ln>
            <a:noFill/>
          </a:ln>
        </p:spPr>
        <p:txBody>
          <a:bodyPr spcFirstLastPara="1" wrap="square" lIns="91425" tIns="45700" rIns="91425" bIns="45700" anchor="t" anchorCtr="0">
            <a:normAutofit fontScale="92500" lnSpcReduction="10000"/>
          </a:bodyPr>
          <a:lstStyle/>
          <a:p>
            <a:pPr marL="685800" lvl="1" indent="-222485" algn="l" rtl="0">
              <a:lnSpc>
                <a:spcPct val="90000"/>
              </a:lnSpc>
              <a:spcBef>
                <a:spcPts val="0"/>
              </a:spcBef>
              <a:spcAft>
                <a:spcPts val="0"/>
              </a:spcAft>
              <a:buClr>
                <a:srgbClr val="0070C0"/>
              </a:buClr>
              <a:buSzPct val="100000"/>
              <a:buChar char="•"/>
            </a:pPr>
            <a:r>
              <a:rPr lang="en-US" sz="3488" b="1" dirty="0">
                <a:solidFill>
                  <a:srgbClr val="0070C0"/>
                </a:solidFill>
                <a:latin typeface="Calibri"/>
                <a:ea typeface="Calibri"/>
                <a:cs typeface="Calibri"/>
                <a:sym typeface="Calibri"/>
              </a:rPr>
              <a:t>Energy Bill Savings</a:t>
            </a:r>
            <a:endParaRPr sz="3088" dirty="0">
              <a:solidFill>
                <a:srgbClr val="0070C0"/>
              </a:solidFill>
            </a:endParaRPr>
          </a:p>
          <a:p>
            <a:pPr marL="1143000" lvl="2" indent="-222485" algn="l" rtl="0">
              <a:lnSpc>
                <a:spcPct val="90000"/>
              </a:lnSpc>
              <a:spcBef>
                <a:spcPts val="500"/>
              </a:spcBef>
              <a:spcAft>
                <a:spcPts val="0"/>
              </a:spcAft>
              <a:buClr>
                <a:schemeClr val="dk1"/>
              </a:buClr>
              <a:buSzPct val="100000"/>
              <a:buChar char="•"/>
            </a:pPr>
            <a:r>
              <a:rPr lang="en-US" sz="2600" dirty="0">
                <a:latin typeface="Calibri"/>
                <a:ea typeface="Calibri"/>
                <a:cs typeface="Calibri"/>
                <a:sym typeface="Calibri"/>
              </a:rPr>
              <a:t>Offset electricity consumption</a:t>
            </a:r>
            <a:endParaRPr sz="2600" dirty="0"/>
          </a:p>
          <a:p>
            <a:pPr marL="1143000" lvl="2" indent="-222485" algn="l" rtl="0">
              <a:lnSpc>
                <a:spcPct val="90000"/>
              </a:lnSpc>
              <a:spcBef>
                <a:spcPts val="500"/>
              </a:spcBef>
              <a:spcAft>
                <a:spcPts val="0"/>
              </a:spcAft>
              <a:buClr>
                <a:schemeClr val="dk1"/>
              </a:buClr>
              <a:buSzPct val="100000"/>
              <a:buChar char="•"/>
            </a:pPr>
            <a:r>
              <a:rPr lang="en-US" sz="2600" dirty="0">
                <a:latin typeface="Calibri"/>
                <a:ea typeface="Calibri"/>
                <a:cs typeface="Calibri"/>
                <a:sym typeface="Calibri"/>
              </a:rPr>
              <a:t>Reduce peak</a:t>
            </a:r>
            <a:endParaRPr sz="2600" dirty="0"/>
          </a:p>
          <a:p>
            <a:pPr marL="1143000" lvl="2" indent="-222485" algn="l" rtl="0">
              <a:lnSpc>
                <a:spcPct val="90000"/>
              </a:lnSpc>
              <a:spcBef>
                <a:spcPts val="500"/>
              </a:spcBef>
              <a:spcAft>
                <a:spcPts val="0"/>
              </a:spcAft>
              <a:buClr>
                <a:schemeClr val="dk1"/>
              </a:buClr>
              <a:buSzPct val="100000"/>
              <a:buChar char="•"/>
            </a:pPr>
            <a:r>
              <a:rPr lang="en-US" sz="2600" dirty="0">
                <a:latin typeface="Calibri"/>
                <a:ea typeface="Calibri"/>
                <a:cs typeface="Calibri"/>
                <a:sym typeface="Calibri"/>
              </a:rPr>
              <a:t>Earn Solar Renewable Energy Credits</a:t>
            </a:r>
            <a:endParaRPr sz="2600" dirty="0"/>
          </a:p>
          <a:p>
            <a:pPr marL="685800" lvl="1" indent="-222485" algn="l" rtl="0">
              <a:lnSpc>
                <a:spcPct val="90000"/>
              </a:lnSpc>
              <a:spcBef>
                <a:spcPts val="500"/>
              </a:spcBef>
              <a:spcAft>
                <a:spcPts val="0"/>
              </a:spcAft>
              <a:buClr>
                <a:srgbClr val="0070C0"/>
              </a:buClr>
              <a:buSzPct val="100000"/>
              <a:buChar char="•"/>
            </a:pPr>
            <a:r>
              <a:rPr lang="en-US" sz="3488" b="1" dirty="0">
                <a:solidFill>
                  <a:srgbClr val="0070C0"/>
                </a:solidFill>
                <a:latin typeface="Calibri"/>
                <a:ea typeface="Calibri"/>
                <a:cs typeface="Calibri"/>
                <a:sym typeface="Calibri"/>
              </a:rPr>
              <a:t>Improve Resilience</a:t>
            </a:r>
            <a:endParaRPr sz="3088" dirty="0">
              <a:solidFill>
                <a:srgbClr val="0070C0"/>
              </a:solidFill>
            </a:endParaRPr>
          </a:p>
          <a:p>
            <a:pPr marL="685800" lvl="1" indent="-222485" algn="l" rtl="0">
              <a:lnSpc>
                <a:spcPct val="90000"/>
              </a:lnSpc>
              <a:spcBef>
                <a:spcPts val="500"/>
              </a:spcBef>
              <a:spcAft>
                <a:spcPts val="0"/>
              </a:spcAft>
              <a:buClr>
                <a:srgbClr val="0070C0"/>
              </a:buClr>
              <a:buSzPct val="100000"/>
              <a:buChar char="•"/>
            </a:pPr>
            <a:r>
              <a:rPr lang="en-US" sz="3488" b="1" dirty="0">
                <a:solidFill>
                  <a:srgbClr val="0070C0"/>
                </a:solidFill>
                <a:latin typeface="Calibri"/>
                <a:ea typeface="Calibri"/>
                <a:cs typeface="Calibri"/>
                <a:sym typeface="Calibri"/>
              </a:rPr>
              <a:t>Reduce CO2 emissions</a:t>
            </a:r>
            <a:endParaRPr sz="3488" b="1" dirty="0">
              <a:solidFill>
                <a:srgbClr val="0070C0"/>
              </a:solidFill>
              <a:latin typeface="Calibri"/>
              <a:ea typeface="Calibri"/>
              <a:cs typeface="Calibri"/>
              <a:sym typeface="Calibri"/>
            </a:endParaRPr>
          </a:p>
          <a:p>
            <a:pPr marL="1143000" lvl="0" indent="0" algn="l" rtl="0">
              <a:lnSpc>
                <a:spcPct val="90000"/>
              </a:lnSpc>
              <a:spcBef>
                <a:spcPts val="500"/>
              </a:spcBef>
              <a:spcAft>
                <a:spcPts val="0"/>
              </a:spcAft>
              <a:buNone/>
            </a:pPr>
            <a:r>
              <a:rPr lang="en-US" sz="2400" dirty="0"/>
              <a:t>Help meet local, state &amp; </a:t>
            </a:r>
            <a:r>
              <a:rPr lang="en-US" sz="2400" dirty="0" err="1"/>
              <a:t>nat’l</a:t>
            </a:r>
            <a:r>
              <a:rPr lang="en-US" sz="2400" dirty="0"/>
              <a:t> goals</a:t>
            </a:r>
            <a:endParaRPr sz="2400" dirty="0"/>
          </a:p>
          <a:p>
            <a:pPr marL="685800" lvl="1" indent="-222485" algn="l" rtl="0">
              <a:lnSpc>
                <a:spcPct val="90000"/>
              </a:lnSpc>
              <a:spcBef>
                <a:spcPts val="500"/>
              </a:spcBef>
              <a:spcAft>
                <a:spcPts val="0"/>
              </a:spcAft>
              <a:buClr>
                <a:srgbClr val="0070C0"/>
              </a:buClr>
              <a:buSzPct val="100000"/>
              <a:buChar char="•"/>
            </a:pPr>
            <a:r>
              <a:rPr lang="en-US" sz="3488" b="1" dirty="0">
                <a:solidFill>
                  <a:srgbClr val="0070C0"/>
                </a:solidFill>
                <a:latin typeface="Calibri"/>
                <a:ea typeface="Calibri"/>
                <a:cs typeface="Calibri"/>
                <a:sym typeface="Calibri"/>
              </a:rPr>
              <a:t>Increase stability of energy costs</a:t>
            </a:r>
            <a:endParaRPr sz="3488" b="1" dirty="0">
              <a:solidFill>
                <a:srgbClr val="0070C0"/>
              </a:solidFill>
              <a:latin typeface="Calibri"/>
              <a:ea typeface="Calibri"/>
              <a:cs typeface="Calibri"/>
              <a:sym typeface="Calibri"/>
            </a:endParaRPr>
          </a:p>
          <a:p>
            <a:pPr marL="685800" lvl="0" indent="0" algn="l" rtl="0">
              <a:lnSpc>
                <a:spcPct val="90000"/>
              </a:lnSpc>
              <a:spcBef>
                <a:spcPts val="500"/>
              </a:spcBef>
              <a:spcAft>
                <a:spcPts val="0"/>
              </a:spcAft>
              <a:buNone/>
            </a:pPr>
            <a:r>
              <a:rPr lang="en-US" sz="3488" b="1" dirty="0">
                <a:solidFill>
                  <a:srgbClr val="0000FF"/>
                </a:solidFill>
              </a:rPr>
              <a:t>	</a:t>
            </a:r>
            <a:r>
              <a:rPr lang="en-US" sz="3488" b="1" dirty="0"/>
              <a:t>   </a:t>
            </a:r>
            <a:r>
              <a:rPr lang="en-US" sz="2200" dirty="0"/>
              <a:t>Avoid future rate hikes</a:t>
            </a:r>
            <a:endParaRPr sz="2200" dirty="0"/>
          </a:p>
          <a:p>
            <a:pPr marL="685800" lvl="1" indent="-222485" algn="l" rtl="0">
              <a:lnSpc>
                <a:spcPct val="90000"/>
              </a:lnSpc>
              <a:spcBef>
                <a:spcPts val="500"/>
              </a:spcBef>
              <a:spcAft>
                <a:spcPts val="0"/>
              </a:spcAft>
              <a:buClr>
                <a:srgbClr val="0070C0"/>
              </a:buClr>
              <a:buSzPct val="100000"/>
              <a:buChar char="•"/>
            </a:pPr>
            <a:r>
              <a:rPr lang="en-US" sz="3488" b="1" dirty="0">
                <a:solidFill>
                  <a:srgbClr val="0070C0"/>
                </a:solidFill>
                <a:latin typeface="Calibri"/>
                <a:ea typeface="Calibri"/>
                <a:cs typeface="Calibri"/>
                <a:sym typeface="Calibri"/>
              </a:rPr>
              <a:t>Create educational opportunities for students and staff</a:t>
            </a:r>
            <a:endParaRPr sz="3488" b="1" dirty="0">
              <a:solidFill>
                <a:srgbClr val="0070C0"/>
              </a:solidFill>
              <a:latin typeface="Calibri"/>
              <a:ea typeface="Calibri"/>
              <a:cs typeface="Calibri"/>
              <a:sym typeface="Calibri"/>
            </a:endParaRPr>
          </a:p>
          <a:p>
            <a:pPr marL="914400" lvl="2" indent="0" algn="l" rtl="0">
              <a:lnSpc>
                <a:spcPct val="90000"/>
              </a:lnSpc>
              <a:spcBef>
                <a:spcPts val="500"/>
              </a:spcBef>
              <a:spcAft>
                <a:spcPts val="0"/>
              </a:spcAft>
              <a:buClr>
                <a:schemeClr val="dk1"/>
              </a:buClr>
              <a:buSzPct val="80260"/>
              <a:buNone/>
            </a:pPr>
            <a:r>
              <a:rPr lang="en-US" sz="3488" dirty="0"/>
              <a:t>  </a:t>
            </a:r>
            <a:r>
              <a:rPr lang="en-US" sz="2200" dirty="0"/>
              <a:t>Strengthen STEM education and career readiness</a:t>
            </a:r>
            <a:endParaRPr sz="2200" dirty="0"/>
          </a:p>
          <a:p>
            <a:pPr marL="457200" lvl="1" indent="0" algn="l" rtl="0">
              <a:lnSpc>
                <a:spcPct val="90000"/>
              </a:lnSpc>
              <a:spcBef>
                <a:spcPts val="500"/>
              </a:spcBef>
              <a:spcAft>
                <a:spcPts val="0"/>
              </a:spcAft>
              <a:buClr>
                <a:schemeClr val="dk1"/>
              </a:buClr>
              <a:buSzPct val="100000"/>
              <a:buNone/>
            </a:pPr>
            <a:endParaRPr sz="2800" b="1" dirty="0"/>
          </a:p>
          <a:p>
            <a:pPr marL="457200" lvl="1" indent="0" algn="l" rtl="0">
              <a:lnSpc>
                <a:spcPct val="90000"/>
              </a:lnSpc>
              <a:spcBef>
                <a:spcPts val="500"/>
              </a:spcBef>
              <a:spcAft>
                <a:spcPts val="0"/>
              </a:spcAft>
              <a:buClr>
                <a:schemeClr val="dk1"/>
              </a:buClr>
              <a:buSzPct val="100000"/>
              <a:buNone/>
            </a:pPr>
            <a:endParaRPr sz="4000" b="1" dirty="0"/>
          </a:p>
        </p:txBody>
      </p:sp>
      <p:pic>
        <p:nvPicPr>
          <p:cNvPr id="135" name="Google Shape;135;p6" descr="A group of llamas in a fenced in area&#10;&#10;Description automatically generated with medium confidence"/>
          <p:cNvPicPr preferRelativeResize="0"/>
          <p:nvPr/>
        </p:nvPicPr>
        <p:blipFill rotWithShape="1">
          <a:blip r:embed="rId3">
            <a:alphaModFix/>
          </a:blip>
          <a:srcRect/>
          <a:stretch/>
        </p:blipFill>
        <p:spPr>
          <a:xfrm>
            <a:off x="6952750" y="2522527"/>
            <a:ext cx="5133561" cy="4198923"/>
          </a:xfrm>
          <a:prstGeom prst="rect">
            <a:avLst/>
          </a:prstGeom>
          <a:noFill/>
          <a:ln>
            <a:noFill/>
          </a:ln>
        </p:spPr>
      </p:pic>
      <p:pic>
        <p:nvPicPr>
          <p:cNvPr id="136" name="Google Shape;136;p6"/>
          <p:cNvPicPr preferRelativeResize="0"/>
          <p:nvPr/>
        </p:nvPicPr>
        <p:blipFill>
          <a:blip r:embed="rId4">
            <a:alphaModFix/>
          </a:blip>
          <a:stretch>
            <a:fillRect/>
          </a:stretch>
        </p:blipFill>
        <p:spPr>
          <a:xfrm>
            <a:off x="9746999" y="367236"/>
            <a:ext cx="1431575" cy="1471089"/>
          </a:xfrm>
          <a:prstGeom prst="rect">
            <a:avLst/>
          </a:prstGeom>
          <a:noFill/>
          <a:ln>
            <a:noFill/>
          </a:ln>
        </p:spPr>
      </p:pic>
      <p:sp>
        <p:nvSpPr>
          <p:cNvPr id="137" name="Google Shape;137;p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3983700" y="877425"/>
            <a:ext cx="7370100" cy="191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endParaRPr/>
          </a:p>
        </p:txBody>
      </p:sp>
      <p:sp>
        <p:nvSpPr>
          <p:cNvPr id="183" name="Google Shape;183;p7"/>
          <p:cNvSpPr txBox="1">
            <a:spLocks noGrp="1"/>
          </p:cNvSpPr>
          <p:nvPr>
            <p:ph type="body" idx="1"/>
          </p:nvPr>
        </p:nvSpPr>
        <p:spPr>
          <a:xfrm>
            <a:off x="4568650" y="2954997"/>
            <a:ext cx="6785100" cy="32220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84" name="Google Shape;184;p7"/>
          <p:cNvPicPr preferRelativeResize="0"/>
          <p:nvPr/>
        </p:nvPicPr>
        <p:blipFill>
          <a:blip r:embed="rId3">
            <a:alphaModFix/>
          </a:blip>
          <a:stretch>
            <a:fillRect/>
          </a:stretch>
        </p:blipFill>
        <p:spPr>
          <a:xfrm>
            <a:off x="1720394" y="0"/>
            <a:ext cx="8875057" cy="6857999"/>
          </a:xfrm>
          <a:prstGeom prst="rect">
            <a:avLst/>
          </a:prstGeom>
          <a:noFill/>
          <a:ln>
            <a:noFill/>
          </a:ln>
        </p:spPr>
      </p:pic>
      <p:sp>
        <p:nvSpPr>
          <p:cNvPr id="185" name="Google Shape;185;p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2f8ef3a81f_0_1"/>
          <p:cNvSpPr txBox="1">
            <a:spLocks noGrp="1"/>
          </p:cNvSpPr>
          <p:nvPr>
            <p:ph type="title"/>
          </p:nvPr>
        </p:nvSpPr>
        <p:spPr>
          <a:xfrm>
            <a:off x="838200" y="1365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0070C0"/>
                </a:solidFill>
              </a:rPr>
              <a:t>1.  </a:t>
            </a:r>
            <a:r>
              <a:rPr lang="en-US" b="1" u="sng">
                <a:solidFill>
                  <a:srgbClr val="0070C0"/>
                </a:solidFill>
              </a:rPr>
              <a:t>Build a Team</a:t>
            </a:r>
            <a:endParaRPr b="1" u="sng">
              <a:solidFill>
                <a:srgbClr val="0070C0"/>
              </a:solidFill>
            </a:endParaRPr>
          </a:p>
        </p:txBody>
      </p:sp>
      <p:pic>
        <p:nvPicPr>
          <p:cNvPr id="191" name="Google Shape;191;g22f8ef3a81f_0_1"/>
          <p:cNvPicPr preferRelativeResize="0"/>
          <p:nvPr/>
        </p:nvPicPr>
        <p:blipFill>
          <a:blip r:embed="rId3">
            <a:alphaModFix/>
          </a:blip>
          <a:stretch>
            <a:fillRect/>
          </a:stretch>
        </p:blipFill>
        <p:spPr>
          <a:xfrm>
            <a:off x="6497750" y="3663875"/>
            <a:ext cx="5694250" cy="3194125"/>
          </a:xfrm>
          <a:prstGeom prst="rect">
            <a:avLst/>
          </a:prstGeom>
          <a:noFill/>
          <a:ln>
            <a:noFill/>
          </a:ln>
          <a:effectLst>
            <a:reflection endPos="30000" dist="38100" dir="5400000" fadeDir="5400012" sy="-100000" algn="bl" rotWithShape="0"/>
          </a:effectLst>
        </p:spPr>
      </p:pic>
      <p:sp>
        <p:nvSpPr>
          <p:cNvPr id="192" name="Google Shape;192;g22f8ef3a81f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If possible, include resources, decision makers and worker bees, </a:t>
            </a:r>
            <a:r>
              <a:rPr lang="en-US" i="1"/>
              <a:t>e.g.</a:t>
            </a:r>
            <a:r>
              <a:rPr lang="en-US"/>
              <a:t> </a:t>
            </a:r>
            <a:endParaRPr/>
          </a:p>
          <a:p>
            <a:pPr marL="457200" lvl="0" indent="-342900" algn="l" rtl="0">
              <a:spcBef>
                <a:spcPts val="1000"/>
              </a:spcBef>
              <a:spcAft>
                <a:spcPts val="0"/>
              </a:spcAft>
              <a:buSzPts val="1800"/>
              <a:buChar char="•"/>
            </a:pPr>
            <a:r>
              <a:rPr lang="en-US"/>
              <a:t>Facility Manager</a:t>
            </a:r>
            <a:endParaRPr/>
          </a:p>
          <a:p>
            <a:pPr marL="457200" lvl="0" indent="-342900" algn="l" rtl="0">
              <a:spcBef>
                <a:spcPts val="0"/>
              </a:spcBef>
              <a:spcAft>
                <a:spcPts val="0"/>
              </a:spcAft>
              <a:buSzPts val="1800"/>
              <a:buChar char="•"/>
            </a:pPr>
            <a:r>
              <a:rPr lang="en-US"/>
              <a:t>Chief Finance Officer</a:t>
            </a:r>
            <a:endParaRPr/>
          </a:p>
          <a:p>
            <a:pPr marL="457200" lvl="0" indent="-342900" algn="l" rtl="0">
              <a:spcBef>
                <a:spcPts val="0"/>
              </a:spcBef>
              <a:spcAft>
                <a:spcPts val="0"/>
              </a:spcAft>
              <a:buSzPts val="1800"/>
              <a:buChar char="•"/>
            </a:pPr>
            <a:r>
              <a:rPr lang="en-US"/>
              <a:t>Champions:  People committed to getting the project done</a:t>
            </a:r>
            <a:endParaRPr/>
          </a:p>
          <a:p>
            <a:pPr marL="457200" lvl="0" indent="-342900" algn="l" rtl="0">
              <a:spcBef>
                <a:spcPts val="0"/>
              </a:spcBef>
              <a:spcAft>
                <a:spcPts val="0"/>
              </a:spcAft>
              <a:buSzPts val="1800"/>
              <a:buChar char="•"/>
            </a:pPr>
            <a:r>
              <a:rPr lang="en-US"/>
              <a:t>Students</a:t>
            </a:r>
            <a:endParaRPr/>
          </a:p>
          <a:p>
            <a:pPr marL="0" lvl="0" indent="0" algn="l" rtl="0">
              <a:spcBef>
                <a:spcPts val="1000"/>
              </a:spcBef>
              <a:spcAft>
                <a:spcPts val="0"/>
              </a:spcAft>
              <a:buNone/>
            </a:pPr>
            <a:endParaRPr/>
          </a:p>
          <a:p>
            <a:pPr marL="0" lvl="0" indent="457200" algn="l" rtl="0">
              <a:spcBef>
                <a:spcPts val="1000"/>
              </a:spcBef>
              <a:spcAft>
                <a:spcPts val="0"/>
              </a:spcAft>
              <a:buNone/>
            </a:pPr>
            <a:r>
              <a:rPr lang="en-US"/>
              <a:t>Consultants</a:t>
            </a:r>
            <a:endParaRPr/>
          </a:p>
        </p:txBody>
      </p:sp>
      <p:sp>
        <p:nvSpPr>
          <p:cNvPr id="193" name="Google Shape;193;g22f8ef3a81f_0_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3c9bfe7817_0_8"/>
          <p:cNvSpPr txBox="1">
            <a:spLocks noGrp="1"/>
          </p:cNvSpPr>
          <p:nvPr>
            <p:ph type="title"/>
          </p:nvPr>
        </p:nvSpPr>
        <p:spPr>
          <a:xfrm>
            <a:off x="672950" y="133775"/>
            <a:ext cx="10515600" cy="732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 </a:t>
            </a:r>
            <a:r>
              <a:rPr lang="en-US" b="1">
                <a:solidFill>
                  <a:srgbClr val="0070C0"/>
                </a:solidFill>
              </a:rPr>
              <a:t>2:  </a:t>
            </a:r>
            <a:r>
              <a:rPr lang="en-US" b="1" u="sng">
                <a:solidFill>
                  <a:srgbClr val="0070C0"/>
                </a:solidFill>
              </a:rPr>
              <a:t>Assess your School’s Energy Use</a:t>
            </a:r>
            <a:endParaRPr b="1" u="sng">
              <a:solidFill>
                <a:srgbClr val="0070C0"/>
              </a:solidFill>
            </a:endParaRPr>
          </a:p>
        </p:txBody>
      </p:sp>
      <p:sp>
        <p:nvSpPr>
          <p:cNvPr id="199" name="Google Shape;199;g23c9bfe7817_0_8"/>
          <p:cNvSpPr txBox="1">
            <a:spLocks noGrp="1"/>
          </p:cNvSpPr>
          <p:nvPr>
            <p:ph type="body" idx="1"/>
          </p:nvPr>
        </p:nvSpPr>
        <p:spPr>
          <a:xfrm>
            <a:off x="243275" y="956338"/>
            <a:ext cx="6996075" cy="57651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en-US" b="1" dirty="0"/>
              <a:t>Know your Electric Bill:</a:t>
            </a:r>
            <a:r>
              <a:rPr lang="en-US" dirty="0"/>
              <a:t> </a:t>
            </a:r>
            <a:endParaRPr dirty="0"/>
          </a:p>
          <a:p>
            <a:pPr marL="457200" lvl="0" indent="0" algn="l" rtl="0">
              <a:spcBef>
                <a:spcPts val="1000"/>
              </a:spcBef>
              <a:spcAft>
                <a:spcPts val="0"/>
              </a:spcAft>
              <a:buNone/>
            </a:pPr>
            <a:r>
              <a:rPr lang="en-US" dirty="0"/>
              <a:t>Customer charge</a:t>
            </a:r>
            <a:endParaRPr dirty="0"/>
          </a:p>
          <a:p>
            <a:pPr marL="457200" lvl="0" indent="0" algn="l" rtl="0">
              <a:spcBef>
                <a:spcPts val="1000"/>
              </a:spcBef>
              <a:spcAft>
                <a:spcPts val="0"/>
              </a:spcAft>
              <a:buNone/>
            </a:pPr>
            <a:r>
              <a:rPr lang="en-US" dirty="0"/>
              <a:t>Distribution Charges</a:t>
            </a:r>
            <a:endParaRPr dirty="0"/>
          </a:p>
          <a:p>
            <a:pPr marL="457200" lvl="0" indent="0" algn="l" rtl="0">
              <a:spcBef>
                <a:spcPts val="1000"/>
              </a:spcBef>
              <a:spcAft>
                <a:spcPts val="0"/>
              </a:spcAft>
              <a:buNone/>
            </a:pPr>
            <a:r>
              <a:rPr lang="en-US" dirty="0"/>
              <a:t>   Monthly Energy Usage - kWh, and rate ($/kWh)</a:t>
            </a:r>
            <a:endParaRPr dirty="0"/>
          </a:p>
          <a:p>
            <a:pPr marL="457200" lvl="0" indent="0" algn="l" rtl="0">
              <a:spcBef>
                <a:spcPts val="1000"/>
              </a:spcBef>
              <a:spcAft>
                <a:spcPts val="0"/>
              </a:spcAft>
              <a:buNone/>
            </a:pPr>
            <a:r>
              <a:rPr lang="en-US" dirty="0"/>
              <a:t>   Monthly Peak Demand - kW, and rate ($/kW)</a:t>
            </a:r>
            <a:endParaRPr dirty="0"/>
          </a:p>
          <a:p>
            <a:pPr marL="457200" lvl="0" indent="0" algn="l" rtl="0">
              <a:spcBef>
                <a:spcPts val="1000"/>
              </a:spcBef>
              <a:spcAft>
                <a:spcPts val="0"/>
              </a:spcAft>
              <a:buNone/>
            </a:pPr>
            <a:r>
              <a:rPr lang="en-US" dirty="0"/>
              <a:t>Supply Charges (third party supplier - EGS ) </a:t>
            </a:r>
            <a:endParaRPr dirty="0"/>
          </a:p>
          <a:p>
            <a:pPr marL="457200" lvl="0" indent="0" algn="l" rtl="0">
              <a:spcBef>
                <a:spcPts val="1000"/>
              </a:spcBef>
              <a:spcAft>
                <a:spcPts val="0"/>
              </a:spcAft>
              <a:buNone/>
            </a:pPr>
            <a:r>
              <a:rPr lang="en-US" dirty="0"/>
              <a:t>   Monthly Energy Usage - kWh, and rate ($/kWh)</a:t>
            </a:r>
            <a:endParaRPr dirty="0"/>
          </a:p>
          <a:p>
            <a:pPr marL="457200" lvl="0" indent="0" algn="l" rtl="0">
              <a:spcBef>
                <a:spcPts val="1000"/>
              </a:spcBef>
              <a:spcAft>
                <a:spcPts val="0"/>
              </a:spcAft>
              <a:buClr>
                <a:schemeClr val="dk1"/>
              </a:buClr>
              <a:buSzPct val="39285"/>
              <a:buFont typeface="Arial"/>
              <a:buNone/>
            </a:pPr>
            <a:r>
              <a:rPr lang="en-US" dirty="0"/>
              <a:t>   Monthly Peak Demand - kW, and rate ($/kW)</a:t>
            </a:r>
            <a:endParaRPr dirty="0"/>
          </a:p>
          <a:p>
            <a:pPr marL="457200" lvl="0" indent="0" algn="l" rtl="0">
              <a:spcBef>
                <a:spcPts val="1000"/>
              </a:spcBef>
              <a:spcAft>
                <a:spcPts val="0"/>
              </a:spcAft>
              <a:buNone/>
            </a:pPr>
            <a:r>
              <a:rPr lang="en-US" dirty="0"/>
              <a:t>Annual Electric Usage (kWh/</a:t>
            </a:r>
            <a:r>
              <a:rPr lang="en-US" dirty="0" err="1"/>
              <a:t>yr</a:t>
            </a:r>
            <a:r>
              <a:rPr lang="en-US" dirty="0"/>
              <a:t>)</a:t>
            </a:r>
            <a:endParaRPr dirty="0"/>
          </a:p>
          <a:p>
            <a:pPr marL="457200" lvl="0" indent="0" algn="l" rtl="0">
              <a:spcBef>
                <a:spcPts val="1000"/>
              </a:spcBef>
              <a:spcAft>
                <a:spcPts val="0"/>
              </a:spcAft>
              <a:buNone/>
            </a:pPr>
            <a:endParaRPr dirty="0"/>
          </a:p>
          <a:p>
            <a:pPr marL="0" lvl="0" indent="0" algn="l" rtl="0">
              <a:spcBef>
                <a:spcPts val="1000"/>
              </a:spcBef>
              <a:spcAft>
                <a:spcPts val="0"/>
              </a:spcAft>
              <a:buNone/>
            </a:pPr>
            <a:r>
              <a:rPr lang="en-US" b="1" dirty="0"/>
              <a:t>Benchmarking:</a:t>
            </a:r>
            <a:r>
              <a:rPr lang="en-US" dirty="0"/>
              <a:t> Energy usage, efficiency improvements</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b="1" dirty="0"/>
              <a:t>Project future uses and costs:</a:t>
            </a:r>
            <a:endParaRPr b="1" dirty="0"/>
          </a:p>
          <a:p>
            <a:pPr marL="0" lvl="0" indent="0" algn="l" rtl="0">
              <a:spcBef>
                <a:spcPts val="1000"/>
              </a:spcBef>
              <a:spcAft>
                <a:spcPts val="0"/>
              </a:spcAft>
              <a:buNone/>
            </a:pPr>
            <a:r>
              <a:rPr lang="en-US" dirty="0"/>
              <a:t>	EV buses,  Charging stations</a:t>
            </a:r>
            <a:endParaRPr dirty="0"/>
          </a:p>
          <a:p>
            <a:pPr marL="0" lvl="0" indent="0" algn="l" rtl="0">
              <a:spcBef>
                <a:spcPts val="1000"/>
              </a:spcBef>
              <a:spcAft>
                <a:spcPts val="0"/>
              </a:spcAft>
              <a:buNone/>
            </a:pPr>
            <a:r>
              <a:rPr lang="en-US" dirty="0"/>
              <a:t>	Decarbonization</a:t>
            </a:r>
            <a:endParaRPr dirty="0"/>
          </a:p>
        </p:txBody>
      </p:sp>
      <p:sp>
        <p:nvSpPr>
          <p:cNvPr id="200" name="Google Shape;200;g23c9bfe7817_0_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201" name="Google Shape;201;g23c9bfe7817_0_8"/>
          <p:cNvPicPr preferRelativeResize="0"/>
          <p:nvPr/>
        </p:nvPicPr>
        <p:blipFill>
          <a:blip r:embed="rId3">
            <a:alphaModFix/>
          </a:blip>
          <a:stretch>
            <a:fillRect/>
          </a:stretch>
        </p:blipFill>
        <p:spPr>
          <a:xfrm>
            <a:off x="7239350" y="866075"/>
            <a:ext cx="4822675" cy="57652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2071</Words>
  <Application>Microsoft Office PowerPoint</Application>
  <PresentationFormat>Widescreen</PresentationFormat>
  <Paragraphs>281</Paragraphs>
  <Slides>25</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Solar Schools Toolkit   October 10, 2023</vt:lpstr>
      <vt:lpstr>Solar Schools Toolkit </vt:lpstr>
      <vt:lpstr>Inflation Reduction Act (IRA) $369 Billion for Climate Action Game changer for Schools and Nonprofits </vt:lpstr>
      <vt:lpstr>Investment Tax Credit per the IRA</vt:lpstr>
      <vt:lpstr>Tax-exempt entities are included!</vt:lpstr>
      <vt:lpstr>Advantages of Going Solar  </vt:lpstr>
      <vt:lpstr>PowerPoint Presentation</vt:lpstr>
      <vt:lpstr>1.  Build a Team</vt:lpstr>
      <vt:lpstr> 2:  Assess your School’s Energy Use</vt:lpstr>
      <vt:lpstr>3.  Assess School’s Potential for Solar Generation</vt:lpstr>
      <vt:lpstr>4.  Decide your Ownership Model</vt:lpstr>
      <vt:lpstr>5.  Evaluate the Financial Benefits of Solar</vt:lpstr>
      <vt:lpstr>6.  Secure Financing for your Solar Project</vt:lpstr>
      <vt:lpstr> The 30% Base Credit</vt:lpstr>
      <vt:lpstr>Situations that reduce the 30% credit:</vt:lpstr>
      <vt:lpstr>Process to apply for Elective Pay ITC</vt:lpstr>
      <vt:lpstr>30% Base Credit - Key Links</vt:lpstr>
      <vt:lpstr>PowerPoint Presentation</vt:lpstr>
      <vt:lpstr>PowerPoint Presentation</vt:lpstr>
      <vt:lpstr>PowerPoint Presentation</vt:lpstr>
      <vt:lpstr>7.  Issue a Request for Proposal</vt:lpstr>
      <vt:lpstr>8.  Select Solar Installer &amp; Issue Contract</vt:lpstr>
      <vt:lpstr>9.  Oversee Construction and Installation</vt:lpstr>
      <vt:lpstr>10.  Monitor Performance and Maintenance</vt:lpstr>
      <vt:lpstr>Questions &amp;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Robinson</dc:creator>
  <cp:lastModifiedBy>Olivia Brangan</cp:lastModifiedBy>
  <cp:revision>13</cp:revision>
  <dcterms:created xsi:type="dcterms:W3CDTF">2023-04-08T19:08:43Z</dcterms:created>
  <dcterms:modified xsi:type="dcterms:W3CDTF">2023-10-13T23:12:44Z</dcterms:modified>
</cp:coreProperties>
</file>